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98" r:id="rId3"/>
    <p:sldId id="303" r:id="rId4"/>
    <p:sldId id="271" r:id="rId5"/>
    <p:sldId id="305" r:id="rId6"/>
    <p:sldId id="308" r:id="rId7"/>
    <p:sldId id="299" r:id="rId8"/>
    <p:sldId id="302" r:id="rId9"/>
    <p:sldId id="310" r:id="rId10"/>
    <p:sldId id="306" r:id="rId11"/>
    <p:sldId id="291" r:id="rId12"/>
    <p:sldId id="30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22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679B6-8873-4579-9C59-5F26CA101742}" type="datetimeFigureOut">
              <a:rPr lang="en-IN" smtClean="0"/>
              <a:pPr/>
              <a:t>03-11-2016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DD1A7-F6F0-47D8-B7A5-B9E5A6253B8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958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C5689-49AB-4FE8-A6A6-EBCEC64AF268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441515-733F-45BD-844E-E538E10EB9B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6F6C4C-4A1D-4981-A5E8-FCB92D272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3276600"/>
            <a:ext cx="8915400" cy="122237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Garamond" pitchFamily="18" charset="0"/>
              </a:rPr>
              <a:t>Outline of current municipal financing markets</a:t>
            </a:r>
            <a:endParaRPr lang="en-IN" sz="4800" b="1" dirty="0">
              <a:latin typeface="Garamond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5410200"/>
            <a:ext cx="8458200" cy="914400"/>
          </a:xfrm>
        </p:spPr>
        <p:txBody>
          <a:bodyPr/>
          <a:lstStyle/>
          <a:p>
            <a:pPr algn="r"/>
            <a:r>
              <a:rPr lang="en-US" sz="1600" b="1" dirty="0" smtClean="0">
                <a:latin typeface="Palatino Linotype" pitchFamily="18" charset="0"/>
              </a:rPr>
              <a:t>PRESENTED BY: </a:t>
            </a:r>
            <a:r>
              <a:rPr lang="en-US" b="1" dirty="0" smtClean="0">
                <a:latin typeface="Palatino Linotype" pitchFamily="18" charset="0"/>
              </a:rPr>
              <a:t>Ms. Sujatha Srikumar</a:t>
            </a:r>
            <a:endParaRPr lang="en-IN" b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alatino Linotype" pitchFamily="18" charset="0"/>
                <a:cs typeface="Arial" pitchFamily="34" charset="0"/>
              </a:rPr>
              <a:t>OVERVIEW OF MUNICIPAL BOND FINANCING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1" y="1600202"/>
          <a:ext cx="8610598" cy="5262472"/>
        </p:xfrm>
        <a:graphic>
          <a:graphicData uri="http://schemas.openxmlformats.org/drawingml/2006/table">
            <a:tbl>
              <a:tblPr/>
              <a:tblGrid>
                <a:gridCol w="502548"/>
                <a:gridCol w="2466043"/>
                <a:gridCol w="971471"/>
                <a:gridCol w="1644029"/>
                <a:gridCol w="1064883"/>
                <a:gridCol w="728602"/>
                <a:gridCol w="1233022"/>
              </a:tblGrid>
              <a:tr h="617234">
                <a:tc>
                  <a:txBody>
                    <a:bodyPr/>
                    <a:lstStyle/>
                    <a:p>
                      <a:pPr marL="9461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Sl.</a:t>
                      </a:r>
                      <a:endParaRPr lang="en-IN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 spc="5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No</a:t>
                      </a:r>
                      <a:endParaRPr lang="en-IN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err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ULB</a:t>
                      </a:r>
                      <a:r>
                        <a:rPr lang="en-IN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/Utility</a:t>
                      </a:r>
                      <a:endParaRPr lang="en-IN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Amount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0447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(Rs.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Cr.)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21145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Bond Type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Rate of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2065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interest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 spc="1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No.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4785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 spc="5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of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years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Date of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67335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issue</a:t>
                      </a:r>
                      <a:endParaRPr lang="en-IN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1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Nashik</a:t>
                      </a: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 Municipal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Corporation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240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 Free-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1047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Regular Return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7.5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505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25.03.2005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1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AMC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24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 Free-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10477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Regular Return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7.5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08.02.2005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Thane Municipal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Corporation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Regular Return-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237490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Fixed Rate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102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8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50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8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24.02.2005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Thane Municipal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Corporation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Regular Return-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237490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Fixed Rate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6.5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50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8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24.02.2005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34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Chennai Metro Water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Supply &amp; Sewerage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Board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Regular Return-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23749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Fixed Rate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579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-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50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7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24.02.2005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1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AMC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 Free-Fixed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422910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Rate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6.0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spc="5">
                        <a:solidFill>
                          <a:srgbClr val="000000"/>
                        </a:solidFill>
                        <a:latin typeface="Calibri" pitchFamily="34" charset="0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KUIDFC</a:t>
                      </a: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 (for 8 cities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around </a:t>
                      </a:r>
                      <a:r>
                        <a:rPr lang="en-IN" sz="1400" spc="5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Bengaluru</a:t>
                      </a: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)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 Free-Fixed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422910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Rate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5.9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15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29.03.2005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Tamil Nadu WSPF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275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6.7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Tax-free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49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7.25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60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Feb-Apr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47434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2008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Greater Vishakhapatnam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ts val="134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Municipal Corporation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30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46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-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579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-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-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434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2010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06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Tamil Nadu WSPF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83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Tax-free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7.5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272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Sept 2010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06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Tamil Nadu WSPF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51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13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Taxable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497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10.6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16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 dirty="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Aug 2012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06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</a:t>
                      </a:r>
                      <a:endParaRPr lang="en-IN" sz="1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Tamil Nadu </a:t>
                      </a:r>
                      <a:r>
                        <a:rPr lang="en-IN" sz="1400" spc="10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WSPF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51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131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Taxable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8.7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2575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5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10</a:t>
                      </a:r>
                      <a:endParaRPr lang="en-IN" sz="14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IN" sz="1400" spc="10" dirty="0">
                          <a:solidFill>
                            <a:srgbClr val="111111"/>
                          </a:solidFill>
                          <a:latin typeface="Calibri" pitchFamily="34" charset="0"/>
                          <a:ea typeface="Arial Unicode MS"/>
                          <a:cs typeface="Times New Roman"/>
                        </a:rPr>
                        <a:t>May 2013</a:t>
                      </a:r>
                      <a:endParaRPr lang="en-IN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1143000"/>
            <a:ext cx="8763000" cy="3810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Palatino Linotype" pitchFamily="18" charset="0"/>
              </a:rPr>
              <a:t>Till 2004 Municipal Bonds of value about 945 Cr.  were issued, post 2004 bond issues are tabulated below: </a:t>
            </a:r>
            <a:endParaRPr lang="en-IN" sz="1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568" y="76200"/>
            <a:ext cx="8517632" cy="838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Palatino Linotype" pitchFamily="18" charset="0"/>
                <a:cs typeface="Arial" pitchFamily="34" charset="0"/>
              </a:rPr>
              <a:t>Constraints impacting the municipal bond Market </a:t>
            </a:r>
            <a:endParaRPr lang="en-US" sz="2800" b="1" dirty="0"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343A1-4F5D-40F5-BA7E-5B399A2E94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1524000"/>
            <a:ext cx="3352800" cy="4419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Availability of significant capital grants from scheme of Government of India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Credit quality issues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Lack of managerial capacity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Inability to levy appropriate user charges, to improve bankability of projects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Difficulty in creating acceptable security structures</a:t>
            </a:r>
          </a:p>
          <a:p>
            <a:pPr algn="ctr"/>
            <a:endParaRPr lang="en-IN" sz="1400" dirty="0">
              <a:latin typeface="Palatino Linotype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1600200"/>
            <a:ext cx="5334000" cy="449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  <a:defRPr/>
            </a:pPr>
            <a:endParaRPr lang="en-US" sz="1400" dirty="0" smtClean="0">
              <a:solidFill>
                <a:schemeClr val="tx1"/>
              </a:solidFill>
              <a:latin typeface="Palatino Linotype" pitchFamily="18" charset="0"/>
              <a:cs typeface="Arial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1400" dirty="0" smtClean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rPr>
              <a:t>Regulatory restrictions on banks and insurance companies which has led to preference for debt paper in high investment grade</a:t>
            </a:r>
          </a:p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1400" dirty="0" smtClean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rPr>
              <a:t>Lack of exit opportunities for investors due to illiquid securities market</a:t>
            </a:r>
          </a:p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1400" dirty="0" smtClean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rPr>
              <a:t>Fiscal incentives not beneficial to institutional investors  - impact of tax break is not significant in relation to yield offered  by alternate investments</a:t>
            </a:r>
          </a:p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1400" dirty="0" smtClean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rPr>
              <a:t>Investments in tax – free municipal bonds not useful to other institutional investors such as insurance companies and provident funds because returns earned by these investors are not taxed</a:t>
            </a:r>
          </a:p>
          <a:p>
            <a:pPr algn="ctr"/>
            <a:endParaRPr lang="en-IN" sz="1400" dirty="0">
              <a:latin typeface="Palatino Linotyp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2133600"/>
            <a:ext cx="152400" cy="45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228600" y="1676400"/>
            <a:ext cx="2971800" cy="3810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Palatino Linotype" pitchFamily="18" charset="0"/>
              </a:rPr>
              <a:t>DEMAND SIDE CONSTRAINT</a:t>
            </a:r>
            <a:endParaRPr lang="en-IN" sz="1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73013" y="1686232"/>
            <a:ext cx="4114800" cy="3048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Palatino Linotype" pitchFamily="18" charset="0"/>
              </a:rPr>
              <a:t>SUPPLY SIDE CONSTRAINT</a:t>
            </a:r>
            <a:endParaRPr lang="en-IN" sz="1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financing smart city </a:t>
            </a:r>
            <a:r>
              <a:rPr lang="en-US" dirty="0" err="1" smtClean="0"/>
              <a:t>SPVS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Ensuring bankability of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SCM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projects</a:t>
            </a: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How will additional resources be mobilized? </a:t>
            </a:r>
            <a:endParaRPr lang="en-I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Revenue streams for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: who will levy taxes/charges ?</a:t>
            </a: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Borrowing at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/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/ Sub-project level? </a:t>
            </a: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Role of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beyond Smart City Mission</a:t>
            </a: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Long term financial sustainability of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  <a:p>
            <a:pPr marL="342900" lvl="5" indent="-34290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Security and credit enhancements for lenders – escrow arrangements (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revenues?), state subventions, ring –fencing central finance commission transfers?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Thank You</a:t>
            </a:r>
            <a:endParaRPr lang="en-US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Table of contents</a:t>
            </a:r>
            <a:endParaRPr lang="en-IN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34000"/>
          </a:xfrm>
        </p:spPr>
        <p:txBody>
          <a:bodyPr>
            <a:normAutofit/>
          </a:bodyPr>
          <a:lstStyle/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2000" b="1" dirty="0" smtClean="0">
                <a:latin typeface="Palatino Linotype" pitchFamily="18" charset="0"/>
              </a:rPr>
              <a:t>Municipal Financing Markets </a:t>
            </a:r>
          </a:p>
          <a:p>
            <a:pPr lvl="1"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1600" b="1" dirty="0" smtClean="0">
                <a:latin typeface="Palatino Linotype" pitchFamily="18" charset="0"/>
              </a:rPr>
              <a:t>Background: Fiscal Interdependence &amp; Municipal Revenue Sources</a:t>
            </a:r>
            <a:endParaRPr lang="en-US" sz="1400" b="1" dirty="0" smtClean="0">
              <a:latin typeface="Palatino Linotype" pitchFamily="18" charset="0"/>
            </a:endParaRPr>
          </a:p>
          <a:p>
            <a:pPr lvl="1"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1600" b="1" dirty="0" smtClean="0">
                <a:latin typeface="Palatino Linotype" pitchFamily="18" charset="0"/>
              </a:rPr>
              <a:t>Fiscal Interdependence</a:t>
            </a:r>
          </a:p>
          <a:p>
            <a:pPr lvl="1"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1600" b="1" dirty="0" smtClean="0">
                <a:latin typeface="Palatino Linotype" pitchFamily="18" charset="0"/>
              </a:rPr>
              <a:t>Overview of Municipal Bond Markets</a:t>
            </a:r>
          </a:p>
          <a:p>
            <a:pPr lvl="1"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1600" b="1" dirty="0" smtClean="0">
                <a:latin typeface="Palatino Linotype" pitchFamily="18" charset="0"/>
              </a:rPr>
              <a:t>Revenue Sources </a:t>
            </a:r>
          </a:p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IN" sz="2000" b="1" dirty="0" smtClean="0">
                <a:latin typeface="Palatino Linotype" pitchFamily="18" charset="0"/>
              </a:rPr>
              <a:t>Urban infrastructure term loan market</a:t>
            </a:r>
            <a:endParaRPr lang="en-US" sz="2000" b="1" dirty="0" smtClean="0">
              <a:latin typeface="Palatino Linotype" pitchFamily="18" charset="0"/>
            </a:endParaRPr>
          </a:p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2000" b="1" dirty="0" err="1" smtClean="0">
                <a:latin typeface="Palatino Linotype" pitchFamily="18" charset="0"/>
              </a:rPr>
              <a:t>PMDO</a:t>
            </a:r>
            <a:r>
              <a:rPr lang="en-US" sz="2000" b="1" dirty="0" smtClean="0">
                <a:latin typeface="Palatino Linotype" pitchFamily="18" charset="0"/>
              </a:rPr>
              <a:t> facility</a:t>
            </a:r>
          </a:p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2000" b="1" dirty="0" smtClean="0">
                <a:latin typeface="Palatino Linotype" pitchFamily="18" charset="0"/>
              </a:rPr>
              <a:t>State level financial intermediaries</a:t>
            </a:r>
          </a:p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US" sz="2000" b="1" dirty="0" smtClean="0">
                <a:latin typeface="Palatino Linotype" pitchFamily="18" charset="0"/>
                <a:cs typeface="Arial" pitchFamily="34" charset="0"/>
              </a:rPr>
              <a:t>Constraints impacting the municipal bond Market</a:t>
            </a:r>
            <a:endParaRPr lang="en-US" sz="2000" b="1" dirty="0" smtClean="0">
              <a:latin typeface="Palatino Linotype" pitchFamily="18" charset="0"/>
            </a:endParaRPr>
          </a:p>
          <a:p>
            <a:pPr algn="just">
              <a:lnSpc>
                <a:spcPct val="18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IN" sz="2000" b="1" dirty="0" smtClean="0">
                <a:latin typeface="Palatino Linotype" pitchFamily="18" charset="0"/>
              </a:rPr>
              <a:t>Issues in financing smart city </a:t>
            </a:r>
            <a:r>
              <a:rPr lang="en-IN" sz="2000" b="1" dirty="0" err="1" smtClean="0">
                <a:latin typeface="Palatino Linotype" pitchFamily="18" charset="0"/>
              </a:rPr>
              <a:t>SPVS</a:t>
            </a:r>
            <a:r>
              <a:rPr lang="en-US" sz="2000" b="1" dirty="0" smtClean="0"/>
              <a:t> 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FISCAL INTERDEPENDENCE</a:t>
            </a:r>
            <a:endParaRPr lang="en-IN" dirty="0"/>
          </a:p>
        </p:txBody>
      </p:sp>
      <p:grpSp>
        <p:nvGrpSpPr>
          <p:cNvPr id="43010" name="Group 2"/>
          <p:cNvGrpSpPr>
            <a:grpSpLocks noChangeAspect="1"/>
          </p:cNvGrpSpPr>
          <p:nvPr/>
        </p:nvGrpSpPr>
        <p:grpSpPr bwMode="auto">
          <a:xfrm>
            <a:off x="0" y="1447800"/>
            <a:ext cx="9143999" cy="5410200"/>
            <a:chOff x="1258" y="3136"/>
            <a:chExt cx="12482" cy="6672"/>
          </a:xfrm>
        </p:grpSpPr>
        <p:sp>
          <p:nvSpPr>
            <p:cNvPr id="43011" name="AutoShape 3"/>
            <p:cNvSpPr>
              <a:spLocks noChangeAspect="1" noChangeArrowheads="1"/>
            </p:cNvSpPr>
            <p:nvPr/>
          </p:nvSpPr>
          <p:spPr bwMode="auto">
            <a:xfrm>
              <a:off x="1258" y="3136"/>
              <a:ext cx="12482" cy="6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1514" y="3797"/>
              <a:ext cx="4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13" name="Group 5"/>
            <p:cNvGrpSpPr>
              <a:grpSpLocks/>
            </p:cNvGrpSpPr>
            <p:nvPr/>
          </p:nvGrpSpPr>
          <p:grpSpPr bwMode="auto">
            <a:xfrm>
              <a:off x="5897" y="3136"/>
              <a:ext cx="3250" cy="661"/>
              <a:chOff x="5897" y="3136"/>
              <a:chExt cx="3250" cy="661"/>
            </a:xfrm>
          </p:grpSpPr>
          <p:sp>
            <p:nvSpPr>
              <p:cNvPr id="43014" name="Rectangle 6"/>
              <p:cNvSpPr>
                <a:spLocks noChangeArrowheads="1"/>
              </p:cNvSpPr>
              <p:nvPr/>
            </p:nvSpPr>
            <p:spPr bwMode="auto">
              <a:xfrm>
                <a:off x="5897" y="3136"/>
                <a:ext cx="3250" cy="66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15" name="Rectangle 7"/>
              <p:cNvSpPr>
                <a:spLocks noChangeArrowheads="1"/>
              </p:cNvSpPr>
              <p:nvPr/>
            </p:nvSpPr>
            <p:spPr bwMode="auto">
              <a:xfrm>
                <a:off x="5897" y="3136"/>
                <a:ext cx="3250" cy="661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6532" y="3203"/>
              <a:ext cx="2319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CENTRAL GOVERNMENT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7083" y="3495"/>
              <a:ext cx="873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REVENUES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8073" y="3495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19" name="Group 11"/>
            <p:cNvGrpSpPr>
              <a:grpSpLocks/>
            </p:cNvGrpSpPr>
            <p:nvPr/>
          </p:nvGrpSpPr>
          <p:grpSpPr bwMode="auto">
            <a:xfrm>
              <a:off x="1360" y="4564"/>
              <a:ext cx="3771" cy="347"/>
              <a:chOff x="1360" y="4564"/>
              <a:chExt cx="3771" cy="347"/>
            </a:xfrm>
          </p:grpSpPr>
          <p:sp>
            <p:nvSpPr>
              <p:cNvPr id="43020" name="Rectangle 12"/>
              <p:cNvSpPr>
                <a:spLocks noChangeArrowheads="1"/>
              </p:cNvSpPr>
              <p:nvPr/>
            </p:nvSpPr>
            <p:spPr bwMode="auto">
              <a:xfrm>
                <a:off x="1360" y="4564"/>
                <a:ext cx="3771" cy="347"/>
              </a:xfrm>
              <a:prstGeom prst="rect">
                <a:avLst/>
              </a:prstGeom>
              <a:solidFill>
                <a:srgbClr val="00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21" name="Rectangle 13"/>
              <p:cNvSpPr>
                <a:spLocks noChangeArrowheads="1"/>
              </p:cNvSpPr>
              <p:nvPr/>
            </p:nvSpPr>
            <p:spPr bwMode="auto">
              <a:xfrm>
                <a:off x="1360" y="4564"/>
                <a:ext cx="3771" cy="347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1503" y="4632"/>
              <a:ext cx="312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CENTRAL FINANCE COMMISSION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4925" y="4632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8884" y="4631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25" name="Group 17"/>
            <p:cNvGrpSpPr>
              <a:grpSpLocks/>
            </p:cNvGrpSpPr>
            <p:nvPr/>
          </p:nvGrpSpPr>
          <p:grpSpPr bwMode="auto">
            <a:xfrm>
              <a:off x="9755" y="4566"/>
              <a:ext cx="3636" cy="346"/>
              <a:chOff x="9755" y="4566"/>
              <a:chExt cx="3636" cy="346"/>
            </a:xfrm>
          </p:grpSpPr>
          <p:sp>
            <p:nvSpPr>
              <p:cNvPr id="43026" name="Rectangle 18"/>
              <p:cNvSpPr>
                <a:spLocks noChangeArrowheads="1"/>
              </p:cNvSpPr>
              <p:nvPr/>
            </p:nvSpPr>
            <p:spPr bwMode="auto">
              <a:xfrm>
                <a:off x="9755" y="4566"/>
                <a:ext cx="3636" cy="346"/>
              </a:xfrm>
              <a:prstGeom prst="rect">
                <a:avLst/>
              </a:prstGeom>
              <a:solidFill>
                <a:srgbClr val="00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27" name="Rectangle 19"/>
              <p:cNvSpPr>
                <a:spLocks noChangeArrowheads="1"/>
              </p:cNvSpPr>
              <p:nvPr/>
            </p:nvSpPr>
            <p:spPr bwMode="auto">
              <a:xfrm>
                <a:off x="9755" y="4566"/>
                <a:ext cx="3636" cy="346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9937" y="4633"/>
              <a:ext cx="330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CENTRAL GOVERNMENT  SCHEMES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13213" y="4633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30" name="Group 22"/>
            <p:cNvGrpSpPr>
              <a:grpSpLocks/>
            </p:cNvGrpSpPr>
            <p:nvPr/>
          </p:nvGrpSpPr>
          <p:grpSpPr bwMode="auto">
            <a:xfrm>
              <a:off x="5897" y="5962"/>
              <a:ext cx="3250" cy="673"/>
              <a:chOff x="5897" y="5962"/>
              <a:chExt cx="3250" cy="673"/>
            </a:xfrm>
          </p:grpSpPr>
          <p:sp>
            <p:nvSpPr>
              <p:cNvPr id="43031" name="Rectangle 23"/>
              <p:cNvSpPr>
                <a:spLocks noChangeArrowheads="1"/>
              </p:cNvSpPr>
              <p:nvPr/>
            </p:nvSpPr>
            <p:spPr bwMode="auto">
              <a:xfrm>
                <a:off x="5897" y="5962"/>
                <a:ext cx="3250" cy="673"/>
              </a:xfrm>
              <a:prstGeom prst="rect">
                <a:avLst/>
              </a:prstGeom>
              <a:solidFill>
                <a:srgbClr val="E36C0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32" name="Rectangle 24"/>
              <p:cNvSpPr>
                <a:spLocks noChangeArrowheads="1"/>
              </p:cNvSpPr>
              <p:nvPr/>
            </p:nvSpPr>
            <p:spPr bwMode="auto">
              <a:xfrm>
                <a:off x="5897" y="5962"/>
                <a:ext cx="3250" cy="673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33" name="Rectangle 25"/>
            <p:cNvSpPr>
              <a:spLocks noChangeArrowheads="1"/>
            </p:cNvSpPr>
            <p:nvPr/>
          </p:nvSpPr>
          <p:spPr bwMode="auto">
            <a:xfrm>
              <a:off x="6499" y="6029"/>
              <a:ext cx="203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STATE GOVERNMENT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6972" y="6320"/>
              <a:ext cx="873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900" b="1" dirty="0" smtClean="0">
                  <a:solidFill>
                    <a:srgbClr val="000000"/>
                  </a:solidFill>
                  <a:latin typeface="Palatino Linotype" pitchFamily="18" charset="0"/>
                  <a:cs typeface="Arial" pitchFamily="34" charset="0"/>
                </a:rPr>
                <a:t>REVENUES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8073" y="6320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36" name="Group 28"/>
            <p:cNvGrpSpPr>
              <a:grpSpLocks/>
            </p:cNvGrpSpPr>
            <p:nvPr/>
          </p:nvGrpSpPr>
          <p:grpSpPr bwMode="auto">
            <a:xfrm>
              <a:off x="2119" y="7375"/>
              <a:ext cx="3065" cy="377"/>
              <a:chOff x="1564" y="7375"/>
              <a:chExt cx="3582" cy="377"/>
            </a:xfrm>
          </p:grpSpPr>
          <p:sp>
            <p:nvSpPr>
              <p:cNvPr id="43037" name="Rectangle 29"/>
              <p:cNvSpPr>
                <a:spLocks noChangeArrowheads="1"/>
              </p:cNvSpPr>
              <p:nvPr/>
            </p:nvSpPr>
            <p:spPr bwMode="auto">
              <a:xfrm>
                <a:off x="1564" y="7375"/>
                <a:ext cx="3582" cy="377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38" name="Rectangle 30"/>
              <p:cNvSpPr>
                <a:spLocks noChangeArrowheads="1"/>
              </p:cNvSpPr>
              <p:nvPr/>
            </p:nvSpPr>
            <p:spPr bwMode="auto">
              <a:xfrm>
                <a:off x="1564" y="7375"/>
                <a:ext cx="3582" cy="377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39" name="Rectangle 31"/>
            <p:cNvSpPr>
              <a:spLocks noChangeArrowheads="1"/>
            </p:cNvSpPr>
            <p:nvPr/>
          </p:nvSpPr>
          <p:spPr bwMode="auto">
            <a:xfrm>
              <a:off x="2188" y="7442"/>
              <a:ext cx="2839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STATE FINANCE COMMISSION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0" name="Rectangle 32"/>
            <p:cNvSpPr>
              <a:spLocks noChangeArrowheads="1"/>
            </p:cNvSpPr>
            <p:nvPr/>
          </p:nvSpPr>
          <p:spPr bwMode="auto">
            <a:xfrm>
              <a:off x="4964" y="7442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41" name="Group 33"/>
            <p:cNvGrpSpPr>
              <a:grpSpLocks/>
            </p:cNvGrpSpPr>
            <p:nvPr/>
          </p:nvGrpSpPr>
          <p:grpSpPr bwMode="auto">
            <a:xfrm>
              <a:off x="5961" y="8667"/>
              <a:ext cx="3250" cy="419"/>
              <a:chOff x="5886" y="8607"/>
              <a:chExt cx="3250" cy="419"/>
            </a:xfrm>
          </p:grpSpPr>
          <p:sp>
            <p:nvSpPr>
              <p:cNvPr id="43042" name="Rectangle 34"/>
              <p:cNvSpPr>
                <a:spLocks noChangeArrowheads="1"/>
              </p:cNvSpPr>
              <p:nvPr/>
            </p:nvSpPr>
            <p:spPr bwMode="auto">
              <a:xfrm>
                <a:off x="5886" y="8607"/>
                <a:ext cx="3250" cy="419"/>
              </a:xfrm>
              <a:prstGeom prst="rect">
                <a:avLst/>
              </a:prstGeom>
              <a:solidFill>
                <a:srgbClr val="0F24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43" name="Rectangle 35"/>
              <p:cNvSpPr>
                <a:spLocks noChangeArrowheads="1"/>
              </p:cNvSpPr>
              <p:nvPr/>
            </p:nvSpPr>
            <p:spPr bwMode="auto">
              <a:xfrm>
                <a:off x="5886" y="8607"/>
                <a:ext cx="3250" cy="419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44" name="Rectangle 36"/>
            <p:cNvSpPr>
              <a:spLocks noChangeArrowheads="1"/>
            </p:cNvSpPr>
            <p:nvPr/>
          </p:nvSpPr>
          <p:spPr bwMode="auto">
            <a:xfrm>
              <a:off x="6419" y="8764"/>
              <a:ext cx="211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Palatino Linotype" pitchFamily="18" charset="0"/>
                  <a:cs typeface="Arial" pitchFamily="34" charset="0"/>
                </a:rPr>
                <a:t>URBAN LOCAL BODIES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5" name="Rectangle 37"/>
            <p:cNvSpPr>
              <a:spLocks noChangeArrowheads="1"/>
            </p:cNvSpPr>
            <p:nvPr/>
          </p:nvSpPr>
          <p:spPr bwMode="auto">
            <a:xfrm>
              <a:off x="8722" y="8674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3046" name="Group 38"/>
            <p:cNvGrpSpPr>
              <a:grpSpLocks/>
            </p:cNvGrpSpPr>
            <p:nvPr/>
          </p:nvGrpSpPr>
          <p:grpSpPr bwMode="auto">
            <a:xfrm>
              <a:off x="9307" y="7366"/>
              <a:ext cx="2936" cy="376"/>
              <a:chOff x="9757" y="7366"/>
              <a:chExt cx="3636" cy="376"/>
            </a:xfrm>
          </p:grpSpPr>
          <p:sp>
            <p:nvSpPr>
              <p:cNvPr id="43047" name="Rectangle 39"/>
              <p:cNvSpPr>
                <a:spLocks noChangeArrowheads="1"/>
              </p:cNvSpPr>
              <p:nvPr/>
            </p:nvSpPr>
            <p:spPr bwMode="auto">
              <a:xfrm>
                <a:off x="9757" y="7366"/>
                <a:ext cx="3636" cy="376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048" name="Rectangle 40"/>
              <p:cNvSpPr>
                <a:spLocks noChangeArrowheads="1"/>
              </p:cNvSpPr>
              <p:nvPr/>
            </p:nvSpPr>
            <p:spPr bwMode="auto">
              <a:xfrm>
                <a:off x="9757" y="7366"/>
                <a:ext cx="3636" cy="376"/>
              </a:xfrm>
              <a:prstGeom prst="rect">
                <a:avLst/>
              </a:prstGeom>
              <a:noFill/>
              <a:ln w="889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3049" name="Rectangle 41"/>
            <p:cNvSpPr>
              <a:spLocks noChangeArrowheads="1"/>
            </p:cNvSpPr>
            <p:nvPr/>
          </p:nvSpPr>
          <p:spPr bwMode="auto">
            <a:xfrm>
              <a:off x="9385" y="7433"/>
              <a:ext cx="260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900" b="1" dirty="0" smtClean="0">
                  <a:solidFill>
                    <a:srgbClr val="000000"/>
                  </a:solidFill>
                  <a:latin typeface="Palatino Linotype" pitchFamily="18" charset="0"/>
                  <a:cs typeface="Arial" pitchFamily="34" charset="0"/>
                </a:rPr>
                <a:t>STATE GOVERNMENT SCHEMES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0" name="Rectangle 42"/>
            <p:cNvSpPr>
              <a:spLocks noChangeArrowheads="1"/>
            </p:cNvSpPr>
            <p:nvPr/>
          </p:nvSpPr>
          <p:spPr bwMode="auto">
            <a:xfrm>
              <a:off x="13216" y="7433"/>
              <a:ext cx="4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1" name="Line 43"/>
            <p:cNvSpPr>
              <a:spLocks noChangeShapeType="1"/>
            </p:cNvSpPr>
            <p:nvPr/>
          </p:nvSpPr>
          <p:spPr bwMode="auto">
            <a:xfrm>
              <a:off x="7554" y="3797"/>
              <a:ext cx="1" cy="1177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2" name="Line 44"/>
            <p:cNvSpPr>
              <a:spLocks noChangeShapeType="1"/>
            </p:cNvSpPr>
            <p:nvPr/>
          </p:nvSpPr>
          <p:spPr bwMode="auto">
            <a:xfrm>
              <a:off x="2928" y="4030"/>
              <a:ext cx="8578" cy="1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3" name="Line 45"/>
            <p:cNvSpPr>
              <a:spLocks noChangeShapeType="1"/>
            </p:cNvSpPr>
            <p:nvPr/>
          </p:nvSpPr>
          <p:spPr bwMode="auto">
            <a:xfrm>
              <a:off x="2928" y="4030"/>
              <a:ext cx="1" cy="535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4" name="Line 46"/>
            <p:cNvSpPr>
              <a:spLocks noChangeShapeType="1"/>
            </p:cNvSpPr>
            <p:nvPr/>
          </p:nvSpPr>
          <p:spPr bwMode="auto">
            <a:xfrm>
              <a:off x="11506" y="4030"/>
              <a:ext cx="1" cy="534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5" name="Line 47"/>
            <p:cNvSpPr>
              <a:spLocks noChangeShapeType="1"/>
            </p:cNvSpPr>
            <p:nvPr/>
          </p:nvSpPr>
          <p:spPr bwMode="auto">
            <a:xfrm>
              <a:off x="7554" y="4912"/>
              <a:ext cx="1" cy="1050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6" name="Freeform 48"/>
            <p:cNvSpPr>
              <a:spLocks noEditPoints="1"/>
            </p:cNvSpPr>
            <p:nvPr/>
          </p:nvSpPr>
          <p:spPr bwMode="auto">
            <a:xfrm>
              <a:off x="2918" y="4926"/>
              <a:ext cx="4572" cy="1022"/>
            </a:xfrm>
            <a:custGeom>
              <a:avLst/>
              <a:gdLst/>
              <a:ahLst/>
              <a:cxnLst>
                <a:cxn ang="0">
                  <a:pos x="44" y="5"/>
                </a:cxn>
                <a:cxn ang="0">
                  <a:pos x="15930" y="3778"/>
                </a:cxn>
                <a:cxn ang="0">
                  <a:pos x="15955" y="3818"/>
                </a:cxn>
                <a:cxn ang="0">
                  <a:pos x="15914" y="3843"/>
                </a:cxn>
                <a:cxn ang="0">
                  <a:pos x="29" y="70"/>
                </a:cxn>
                <a:cxn ang="0">
                  <a:pos x="4" y="29"/>
                </a:cxn>
                <a:cxn ang="0">
                  <a:pos x="44" y="5"/>
                </a:cxn>
                <a:cxn ang="0">
                  <a:pos x="15904" y="3600"/>
                </a:cxn>
                <a:cxn ang="0">
                  <a:pos x="16246" y="3887"/>
                </a:cxn>
                <a:cxn ang="0">
                  <a:pos x="15811" y="3989"/>
                </a:cxn>
                <a:cxn ang="0">
                  <a:pos x="15904" y="3600"/>
                </a:cxn>
              </a:cxnLst>
              <a:rect l="0" t="0" r="r" b="b"/>
              <a:pathLst>
                <a:path w="16246" h="3989">
                  <a:moveTo>
                    <a:pt x="44" y="5"/>
                  </a:moveTo>
                  <a:lnTo>
                    <a:pt x="15930" y="3778"/>
                  </a:lnTo>
                  <a:cubicBezTo>
                    <a:pt x="15948" y="3782"/>
                    <a:pt x="15959" y="3800"/>
                    <a:pt x="15955" y="3818"/>
                  </a:cubicBezTo>
                  <a:cubicBezTo>
                    <a:pt x="15950" y="3836"/>
                    <a:pt x="15932" y="3847"/>
                    <a:pt x="15914" y="3843"/>
                  </a:cubicBezTo>
                  <a:lnTo>
                    <a:pt x="29" y="70"/>
                  </a:lnTo>
                  <a:cubicBezTo>
                    <a:pt x="11" y="65"/>
                    <a:pt x="0" y="47"/>
                    <a:pt x="4" y="29"/>
                  </a:cubicBezTo>
                  <a:cubicBezTo>
                    <a:pt x="8" y="12"/>
                    <a:pt x="26" y="0"/>
                    <a:pt x="44" y="5"/>
                  </a:cubicBezTo>
                  <a:close/>
                  <a:moveTo>
                    <a:pt x="15904" y="3600"/>
                  </a:moveTo>
                  <a:lnTo>
                    <a:pt x="16246" y="3887"/>
                  </a:lnTo>
                  <a:lnTo>
                    <a:pt x="15811" y="3989"/>
                  </a:lnTo>
                  <a:lnTo>
                    <a:pt x="15904" y="3600"/>
                  </a:lnTo>
                  <a:close/>
                </a:path>
              </a:pathLst>
            </a:custGeom>
            <a:solidFill>
              <a:srgbClr val="000000"/>
            </a:solidFill>
            <a:ln w="1270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7" name="Freeform 49"/>
            <p:cNvSpPr>
              <a:spLocks noEditPoints="1"/>
            </p:cNvSpPr>
            <p:nvPr/>
          </p:nvSpPr>
          <p:spPr bwMode="auto">
            <a:xfrm>
              <a:off x="7567" y="4902"/>
              <a:ext cx="3949" cy="1049"/>
            </a:xfrm>
            <a:custGeom>
              <a:avLst/>
              <a:gdLst/>
              <a:ahLst/>
              <a:cxnLst>
                <a:cxn ang="0">
                  <a:pos x="7001" y="34"/>
                </a:cxn>
                <a:cxn ang="0">
                  <a:pos x="165" y="1974"/>
                </a:cxn>
                <a:cxn ang="0">
                  <a:pos x="144" y="1962"/>
                </a:cxn>
                <a:cxn ang="0">
                  <a:pos x="156" y="1942"/>
                </a:cxn>
                <a:cxn ang="0">
                  <a:pos x="6992" y="2"/>
                </a:cxn>
                <a:cxn ang="0">
                  <a:pos x="7013" y="14"/>
                </a:cxn>
                <a:cxn ang="0">
                  <a:pos x="7001" y="34"/>
                </a:cxn>
                <a:cxn ang="0">
                  <a:pos x="220" y="2045"/>
                </a:cxn>
                <a:cxn ang="0">
                  <a:pos x="0" y="2003"/>
                </a:cxn>
                <a:cxn ang="0">
                  <a:pos x="165" y="1852"/>
                </a:cxn>
                <a:cxn ang="0">
                  <a:pos x="220" y="2045"/>
                </a:cxn>
              </a:cxnLst>
              <a:rect l="0" t="0" r="r" b="b"/>
              <a:pathLst>
                <a:path w="7015" h="2045">
                  <a:moveTo>
                    <a:pt x="7001" y="34"/>
                  </a:moveTo>
                  <a:lnTo>
                    <a:pt x="165" y="1974"/>
                  </a:lnTo>
                  <a:cubicBezTo>
                    <a:pt x="156" y="1976"/>
                    <a:pt x="147" y="1971"/>
                    <a:pt x="144" y="1962"/>
                  </a:cubicBezTo>
                  <a:cubicBezTo>
                    <a:pt x="142" y="1953"/>
                    <a:pt x="147" y="1944"/>
                    <a:pt x="156" y="1942"/>
                  </a:cubicBezTo>
                  <a:lnTo>
                    <a:pt x="6992" y="2"/>
                  </a:lnTo>
                  <a:cubicBezTo>
                    <a:pt x="7001" y="0"/>
                    <a:pt x="7010" y="5"/>
                    <a:pt x="7013" y="14"/>
                  </a:cubicBezTo>
                  <a:cubicBezTo>
                    <a:pt x="7015" y="22"/>
                    <a:pt x="7010" y="32"/>
                    <a:pt x="7001" y="34"/>
                  </a:cubicBezTo>
                  <a:close/>
                  <a:moveTo>
                    <a:pt x="220" y="2045"/>
                  </a:moveTo>
                  <a:lnTo>
                    <a:pt x="0" y="2003"/>
                  </a:lnTo>
                  <a:lnTo>
                    <a:pt x="165" y="1852"/>
                  </a:lnTo>
                  <a:lnTo>
                    <a:pt x="220" y="2045"/>
                  </a:lnTo>
                  <a:close/>
                </a:path>
              </a:pathLst>
            </a:custGeom>
            <a:solidFill>
              <a:srgbClr val="000000"/>
            </a:solidFill>
            <a:ln w="1270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8" name="Line 50"/>
            <p:cNvSpPr>
              <a:spLocks noChangeShapeType="1"/>
            </p:cNvSpPr>
            <p:nvPr/>
          </p:nvSpPr>
          <p:spPr bwMode="auto">
            <a:xfrm flipV="1">
              <a:off x="3056" y="6385"/>
              <a:ext cx="1" cy="990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59" name="Line 51"/>
            <p:cNvSpPr>
              <a:spLocks noChangeShapeType="1"/>
            </p:cNvSpPr>
            <p:nvPr/>
          </p:nvSpPr>
          <p:spPr bwMode="auto">
            <a:xfrm flipV="1">
              <a:off x="11722" y="6304"/>
              <a:ext cx="1" cy="1018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60" name="Line 52"/>
            <p:cNvSpPr>
              <a:spLocks noChangeShapeType="1"/>
            </p:cNvSpPr>
            <p:nvPr/>
          </p:nvSpPr>
          <p:spPr bwMode="auto">
            <a:xfrm>
              <a:off x="3056" y="6385"/>
              <a:ext cx="2841" cy="1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61" name="Line 53"/>
            <p:cNvSpPr>
              <a:spLocks noChangeShapeType="1"/>
            </p:cNvSpPr>
            <p:nvPr/>
          </p:nvSpPr>
          <p:spPr bwMode="auto">
            <a:xfrm flipH="1">
              <a:off x="9147" y="6304"/>
              <a:ext cx="2575" cy="1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62" name="Freeform 54"/>
            <p:cNvSpPr>
              <a:spLocks noEditPoints="1"/>
            </p:cNvSpPr>
            <p:nvPr/>
          </p:nvSpPr>
          <p:spPr bwMode="auto">
            <a:xfrm>
              <a:off x="3045" y="7743"/>
              <a:ext cx="4509" cy="894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15701" y="3272"/>
                </a:cxn>
                <a:cxn ang="0">
                  <a:pos x="15726" y="3311"/>
                </a:cxn>
                <a:cxn ang="0">
                  <a:pos x="15687" y="3337"/>
                </a:cxn>
                <a:cxn ang="0">
                  <a:pos x="30" y="69"/>
                </a:cxn>
                <a:cxn ang="0">
                  <a:pos x="4" y="29"/>
                </a:cxn>
                <a:cxn ang="0">
                  <a:pos x="44" y="4"/>
                </a:cxn>
                <a:cxn ang="0">
                  <a:pos x="15669" y="3095"/>
                </a:cxn>
                <a:cxn ang="0">
                  <a:pos x="16020" y="3373"/>
                </a:cxn>
                <a:cxn ang="0">
                  <a:pos x="15588" y="3487"/>
                </a:cxn>
                <a:cxn ang="0">
                  <a:pos x="15669" y="3095"/>
                </a:cxn>
              </a:cxnLst>
              <a:rect l="0" t="0" r="r" b="b"/>
              <a:pathLst>
                <a:path w="16020" h="3487">
                  <a:moveTo>
                    <a:pt x="44" y="4"/>
                  </a:moveTo>
                  <a:lnTo>
                    <a:pt x="15701" y="3272"/>
                  </a:lnTo>
                  <a:cubicBezTo>
                    <a:pt x="15719" y="3276"/>
                    <a:pt x="15730" y="3293"/>
                    <a:pt x="15726" y="3311"/>
                  </a:cubicBezTo>
                  <a:cubicBezTo>
                    <a:pt x="15723" y="3330"/>
                    <a:pt x="15705" y="3341"/>
                    <a:pt x="15687" y="3337"/>
                  </a:cubicBezTo>
                  <a:lnTo>
                    <a:pt x="30" y="69"/>
                  </a:lnTo>
                  <a:cubicBezTo>
                    <a:pt x="12" y="65"/>
                    <a:pt x="0" y="47"/>
                    <a:pt x="4" y="29"/>
                  </a:cubicBezTo>
                  <a:cubicBezTo>
                    <a:pt x="8" y="11"/>
                    <a:pt x="26" y="0"/>
                    <a:pt x="44" y="4"/>
                  </a:cubicBezTo>
                  <a:close/>
                  <a:moveTo>
                    <a:pt x="15669" y="3095"/>
                  </a:moveTo>
                  <a:lnTo>
                    <a:pt x="16020" y="3373"/>
                  </a:lnTo>
                  <a:lnTo>
                    <a:pt x="15588" y="3487"/>
                  </a:lnTo>
                  <a:lnTo>
                    <a:pt x="15669" y="3095"/>
                  </a:lnTo>
                  <a:close/>
                </a:path>
              </a:pathLst>
            </a:custGeom>
            <a:solidFill>
              <a:srgbClr val="000000"/>
            </a:solidFill>
            <a:ln w="1270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63" name="Freeform 55"/>
            <p:cNvSpPr>
              <a:spLocks noEditPoints="1"/>
            </p:cNvSpPr>
            <p:nvPr/>
          </p:nvSpPr>
          <p:spPr bwMode="auto">
            <a:xfrm>
              <a:off x="7656" y="7732"/>
              <a:ext cx="4076" cy="902"/>
            </a:xfrm>
            <a:custGeom>
              <a:avLst/>
              <a:gdLst/>
              <a:ahLst/>
              <a:cxnLst>
                <a:cxn ang="0">
                  <a:pos x="7228" y="35"/>
                </a:cxn>
                <a:cxn ang="0">
                  <a:pos x="167" y="1685"/>
                </a:cxn>
                <a:cxn ang="0">
                  <a:pos x="147" y="1673"/>
                </a:cxn>
                <a:cxn ang="0">
                  <a:pos x="159" y="1653"/>
                </a:cxn>
                <a:cxn ang="0">
                  <a:pos x="7220" y="3"/>
                </a:cxn>
                <a:cxn ang="0">
                  <a:pos x="7240" y="15"/>
                </a:cxn>
                <a:cxn ang="0">
                  <a:pos x="7228" y="35"/>
                </a:cxn>
                <a:cxn ang="0">
                  <a:pos x="218" y="1759"/>
                </a:cxn>
                <a:cxn ang="0">
                  <a:pos x="0" y="1707"/>
                </a:cxn>
                <a:cxn ang="0">
                  <a:pos x="172" y="1564"/>
                </a:cxn>
                <a:cxn ang="0">
                  <a:pos x="218" y="1759"/>
                </a:cxn>
              </a:cxnLst>
              <a:rect l="0" t="0" r="r" b="b"/>
              <a:pathLst>
                <a:path w="7242" h="1759">
                  <a:moveTo>
                    <a:pt x="7228" y="35"/>
                  </a:moveTo>
                  <a:lnTo>
                    <a:pt x="167" y="1685"/>
                  </a:lnTo>
                  <a:cubicBezTo>
                    <a:pt x="158" y="1688"/>
                    <a:pt x="149" y="1682"/>
                    <a:pt x="147" y="1673"/>
                  </a:cubicBezTo>
                  <a:cubicBezTo>
                    <a:pt x="144" y="1664"/>
                    <a:pt x="150" y="1655"/>
                    <a:pt x="159" y="1653"/>
                  </a:cubicBezTo>
                  <a:lnTo>
                    <a:pt x="7220" y="3"/>
                  </a:lnTo>
                  <a:cubicBezTo>
                    <a:pt x="7229" y="0"/>
                    <a:pt x="7238" y="6"/>
                    <a:pt x="7240" y="15"/>
                  </a:cubicBezTo>
                  <a:cubicBezTo>
                    <a:pt x="7242" y="24"/>
                    <a:pt x="7237" y="33"/>
                    <a:pt x="7228" y="35"/>
                  </a:cubicBezTo>
                  <a:close/>
                  <a:moveTo>
                    <a:pt x="218" y="1759"/>
                  </a:moveTo>
                  <a:lnTo>
                    <a:pt x="0" y="1707"/>
                  </a:lnTo>
                  <a:lnTo>
                    <a:pt x="172" y="1564"/>
                  </a:lnTo>
                  <a:lnTo>
                    <a:pt x="218" y="1759"/>
                  </a:lnTo>
                  <a:close/>
                </a:path>
              </a:pathLst>
            </a:custGeom>
            <a:solidFill>
              <a:srgbClr val="000000"/>
            </a:solidFill>
            <a:ln w="1270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64" name="Rectangle 56"/>
            <p:cNvSpPr>
              <a:spLocks noChangeArrowheads="1"/>
            </p:cNvSpPr>
            <p:nvPr/>
          </p:nvSpPr>
          <p:spPr bwMode="auto">
            <a:xfrm>
              <a:off x="8634" y="5192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6" name="Rectangle 58"/>
            <p:cNvSpPr>
              <a:spLocks noChangeArrowheads="1"/>
            </p:cNvSpPr>
            <p:nvPr/>
          </p:nvSpPr>
          <p:spPr bwMode="auto">
            <a:xfrm>
              <a:off x="10881" y="5715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9" name="Rectangle 61"/>
            <p:cNvSpPr>
              <a:spLocks noChangeArrowheads="1"/>
            </p:cNvSpPr>
            <p:nvPr/>
          </p:nvSpPr>
          <p:spPr bwMode="auto">
            <a:xfrm>
              <a:off x="5912" y="5715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72" name="Rectangle 64"/>
            <p:cNvSpPr>
              <a:spLocks noChangeArrowheads="1"/>
            </p:cNvSpPr>
            <p:nvPr/>
          </p:nvSpPr>
          <p:spPr bwMode="auto">
            <a:xfrm>
              <a:off x="8289" y="6898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73" name="Line 65"/>
            <p:cNvSpPr>
              <a:spLocks noChangeShapeType="1"/>
            </p:cNvSpPr>
            <p:nvPr/>
          </p:nvSpPr>
          <p:spPr bwMode="auto">
            <a:xfrm>
              <a:off x="7593" y="6635"/>
              <a:ext cx="1" cy="1972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3076" name="Rectangle 68"/>
            <p:cNvSpPr>
              <a:spLocks noChangeArrowheads="1"/>
            </p:cNvSpPr>
            <p:nvPr/>
          </p:nvSpPr>
          <p:spPr bwMode="auto">
            <a:xfrm>
              <a:off x="5990" y="8395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79" name="Rectangle 71"/>
            <p:cNvSpPr>
              <a:spLocks noChangeArrowheads="1"/>
            </p:cNvSpPr>
            <p:nvPr/>
          </p:nvSpPr>
          <p:spPr bwMode="auto">
            <a:xfrm>
              <a:off x="8649" y="8159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84" name="Rectangle 76"/>
            <p:cNvSpPr>
              <a:spLocks noChangeArrowheads="1"/>
            </p:cNvSpPr>
            <p:nvPr/>
          </p:nvSpPr>
          <p:spPr bwMode="auto">
            <a:xfrm>
              <a:off x="9946" y="8360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86" name="Rectangle 78"/>
            <p:cNvSpPr>
              <a:spLocks noChangeArrowheads="1"/>
            </p:cNvSpPr>
            <p:nvPr/>
          </p:nvSpPr>
          <p:spPr bwMode="auto">
            <a:xfrm>
              <a:off x="10536" y="8360"/>
              <a:ext cx="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87" name="Rectangle 79"/>
            <p:cNvSpPr>
              <a:spLocks noChangeArrowheads="1"/>
            </p:cNvSpPr>
            <p:nvPr/>
          </p:nvSpPr>
          <p:spPr bwMode="auto">
            <a:xfrm>
              <a:off x="3298" y="5859"/>
              <a:ext cx="3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88" name="Rectangle 80"/>
            <p:cNvSpPr>
              <a:spLocks noChangeArrowheads="1"/>
            </p:cNvSpPr>
            <p:nvPr/>
          </p:nvSpPr>
          <p:spPr bwMode="auto">
            <a:xfrm>
              <a:off x="3237" y="8373"/>
              <a:ext cx="3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89" name="Rectangle 81"/>
            <p:cNvSpPr>
              <a:spLocks noChangeArrowheads="1"/>
            </p:cNvSpPr>
            <p:nvPr/>
          </p:nvSpPr>
          <p:spPr bwMode="auto">
            <a:xfrm>
              <a:off x="3325" y="8373"/>
              <a:ext cx="3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alatino Linotype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3090" name="AutoShape 82"/>
            <p:cNvCxnSpPr>
              <a:cxnSpLocks noChangeShapeType="1"/>
            </p:cNvCxnSpPr>
            <p:nvPr/>
          </p:nvCxnSpPr>
          <p:spPr bwMode="auto">
            <a:xfrm>
              <a:off x="12764" y="4926"/>
              <a:ext cx="1" cy="39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091" name="AutoShape 83"/>
            <p:cNvCxnSpPr>
              <a:cxnSpLocks noChangeShapeType="1"/>
            </p:cNvCxnSpPr>
            <p:nvPr/>
          </p:nvCxnSpPr>
          <p:spPr bwMode="auto">
            <a:xfrm>
              <a:off x="1814" y="4926"/>
              <a:ext cx="1" cy="39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092" name="AutoShape 84"/>
            <p:cNvCxnSpPr>
              <a:cxnSpLocks noChangeShapeType="1"/>
            </p:cNvCxnSpPr>
            <p:nvPr/>
          </p:nvCxnSpPr>
          <p:spPr bwMode="auto">
            <a:xfrm>
              <a:off x="1814" y="8841"/>
              <a:ext cx="41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093" name="AutoShape 85"/>
            <p:cNvCxnSpPr>
              <a:cxnSpLocks noChangeShapeType="1"/>
            </p:cNvCxnSpPr>
            <p:nvPr/>
          </p:nvCxnSpPr>
          <p:spPr bwMode="auto">
            <a:xfrm>
              <a:off x="9232" y="8840"/>
              <a:ext cx="353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094" name="AutoShape 86"/>
            <p:cNvCxnSpPr>
              <a:cxnSpLocks noChangeShapeType="1"/>
            </p:cNvCxnSpPr>
            <p:nvPr/>
          </p:nvCxnSpPr>
          <p:spPr bwMode="auto">
            <a:xfrm>
              <a:off x="9147" y="3572"/>
              <a:ext cx="64" cy="5410"/>
            </a:xfrm>
            <a:prstGeom prst="bentConnector3">
              <a:avLst>
                <a:gd name="adj1" fmla="val 677969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Palatino Linotype" pitchFamily="18" charset="0"/>
              </a:rPr>
              <a:t>OVERVIEW OF MUNICIPAL FINANCES</a:t>
            </a:r>
            <a:endParaRPr lang="en-IN" sz="2800" b="1" dirty="0">
              <a:latin typeface="Palatino Linotype" pitchFamily="18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228600" y="1143000"/>
            <a:ext cx="3434229" cy="1800200"/>
          </a:xfrm>
          <a:prstGeom prst="cloudCallout">
            <a:avLst>
              <a:gd name="adj1" fmla="val 60121"/>
              <a:gd name="adj2" fmla="val 66093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Palatino Linotype" pitchFamily="18" charset="0"/>
              </a:rPr>
              <a:t>Factors Responsible for the Tiny Size of the Urban Sector</a:t>
            </a:r>
            <a:endParaRPr lang="en-IN" sz="1400" b="1" dirty="0">
              <a:latin typeface="Palatino Linotyp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370008"/>
            <a:ext cx="5029200" cy="5334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Palatino Linotype" pitchFamily="18" charset="0"/>
              </a:rPr>
              <a:t> </a:t>
            </a:r>
            <a:r>
              <a:rPr lang="en-US" sz="1400" b="1" dirty="0" smtClean="0">
                <a:latin typeface="Palatino Linotype" pitchFamily="18" charset="0"/>
              </a:rPr>
              <a:t>A Property Tax Dominated Municipal System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0" y="4011564"/>
            <a:ext cx="4648200" cy="5334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Palatino Linotype" pitchFamily="18" charset="0"/>
              </a:rPr>
              <a:t> </a:t>
            </a:r>
            <a:r>
              <a:rPr lang="en-US" sz="1400" b="1" dirty="0" smtClean="0">
                <a:latin typeface="Palatino Linotype" pitchFamily="18" charset="0"/>
              </a:rPr>
              <a:t>Low or Near Zero Productivity of Many Municipal Taxes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4638372"/>
            <a:ext cx="4724400" cy="4572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Palatino Linotype" pitchFamily="18" charset="0"/>
              </a:rPr>
              <a:t> State Policies Towards Property Taxation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3400" y="5233224"/>
            <a:ext cx="4648200" cy="4572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Palatino Linotype" pitchFamily="18" charset="0"/>
              </a:rPr>
              <a:t> </a:t>
            </a:r>
            <a:r>
              <a:rPr lang="en-US" sz="1300" b="1" dirty="0" smtClean="0">
                <a:latin typeface="Palatino Linotype" pitchFamily="18" charset="0"/>
              </a:rPr>
              <a:t>Inefficiencies in the Internal Management of Resources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" y="5781372"/>
            <a:ext cx="4648200" cy="3810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Palatino Linotype" pitchFamily="18" charset="0"/>
              </a:rPr>
              <a:t> </a:t>
            </a:r>
            <a:r>
              <a:rPr lang="en-US" sz="1400" b="1" dirty="0" smtClean="0">
                <a:latin typeface="Palatino Linotype" pitchFamily="18" charset="0"/>
              </a:rPr>
              <a:t>Large Scale Subsidies in Service Provision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43400" y="6282816"/>
            <a:ext cx="4648200" cy="457200"/>
          </a:xfrm>
          <a:prstGeom prst="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Palatino Linotype" pitchFamily="18" charset="0"/>
              </a:rPr>
              <a:t>Irregular State Transfers</a:t>
            </a:r>
          </a:p>
        </p:txBody>
      </p:sp>
    </p:spTree>
    <p:extLst>
      <p:ext uri="{BB962C8B-B14F-4D97-AF65-F5344CB8AC3E}">
        <p14:creationId xmlns:p14="http://schemas.microsoft.com/office/powerpoint/2010/main" val="193407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alatino Linotype" pitchFamily="18" charset="0"/>
              </a:rPr>
              <a:t>Commercial Sources of Borrowing</a:t>
            </a:r>
            <a:endParaRPr lang="en-IN" dirty="0"/>
          </a:p>
        </p:txBody>
      </p:sp>
      <p:grpSp>
        <p:nvGrpSpPr>
          <p:cNvPr id="120" name="Group 119"/>
          <p:cNvGrpSpPr/>
          <p:nvPr/>
        </p:nvGrpSpPr>
        <p:grpSpPr>
          <a:xfrm>
            <a:off x="105696" y="1308560"/>
            <a:ext cx="8906937" cy="5033267"/>
            <a:chOff x="105696" y="1308560"/>
            <a:chExt cx="8906937" cy="5033267"/>
          </a:xfrm>
        </p:grpSpPr>
        <p:grpSp>
          <p:nvGrpSpPr>
            <p:cNvPr id="121" name="Group 11"/>
            <p:cNvGrpSpPr/>
            <p:nvPr/>
          </p:nvGrpSpPr>
          <p:grpSpPr>
            <a:xfrm>
              <a:off x="105696" y="3241468"/>
              <a:ext cx="1671614" cy="1079514"/>
              <a:chOff x="105696" y="3241468"/>
              <a:chExt cx="1671614" cy="1079514"/>
            </a:xfrm>
          </p:grpSpPr>
          <p:sp>
            <p:nvSpPr>
              <p:cNvPr id="175" name="Rectangle 6"/>
              <p:cNvSpPr>
                <a:spLocks noChangeArrowheads="1"/>
              </p:cNvSpPr>
              <p:nvPr/>
            </p:nvSpPr>
            <p:spPr bwMode="auto">
              <a:xfrm>
                <a:off x="105696" y="3241468"/>
                <a:ext cx="1671614" cy="1079514"/>
              </a:xfrm>
              <a:prstGeom prst="rect">
                <a:avLst/>
              </a:prstGeom>
              <a:solidFill>
                <a:srgbClr val="00B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400" dirty="0">
                    <a:latin typeface="Calibri" pitchFamily="34" charset="0"/>
                  </a:rPr>
                  <a:t>COMMERCIAL SOURCES OF BORROWING</a:t>
                </a:r>
                <a:endParaRPr lang="en-IN" sz="1400" dirty="0">
                  <a:latin typeface="Calibri" pitchFamily="34" charset="0"/>
                </a:endParaRPr>
              </a:p>
            </p:txBody>
          </p:sp>
          <p:sp>
            <p:nvSpPr>
              <p:cNvPr id="176" name="Rectangle 7"/>
              <p:cNvSpPr>
                <a:spLocks noChangeArrowheads="1"/>
              </p:cNvSpPr>
              <p:nvPr/>
            </p:nvSpPr>
            <p:spPr bwMode="auto">
              <a:xfrm>
                <a:off x="105696" y="3241468"/>
                <a:ext cx="1671614" cy="107951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22" name="Rectangle 13"/>
            <p:cNvSpPr>
              <a:spLocks noChangeArrowheads="1"/>
            </p:cNvSpPr>
            <p:nvPr/>
          </p:nvSpPr>
          <p:spPr bwMode="auto">
            <a:xfrm>
              <a:off x="2279799" y="1308560"/>
              <a:ext cx="1659052" cy="639836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>
                  <a:latin typeface="Calibri" pitchFamily="34" charset="0"/>
                </a:rPr>
                <a:t>GOVERNMENT  INSTITUTIONS</a:t>
              </a:r>
              <a:endParaRPr lang="en-IN" sz="1400" dirty="0">
                <a:latin typeface="Calibri" pitchFamily="34" charset="0"/>
              </a:endParaRPr>
            </a:p>
            <a:p>
              <a:endParaRPr lang="en-IN" dirty="0"/>
            </a:p>
          </p:txBody>
        </p:sp>
        <p:sp>
          <p:nvSpPr>
            <p:cNvPr id="123" name="Rectangle 14"/>
            <p:cNvSpPr>
              <a:spLocks noChangeArrowheads="1"/>
            </p:cNvSpPr>
            <p:nvPr/>
          </p:nvSpPr>
          <p:spPr bwMode="auto">
            <a:xfrm>
              <a:off x="2279799" y="1308560"/>
              <a:ext cx="1659052" cy="63983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4" name="Rectangle 17"/>
            <p:cNvSpPr>
              <a:spLocks noChangeArrowheads="1"/>
            </p:cNvSpPr>
            <p:nvPr/>
          </p:nvSpPr>
          <p:spPr bwMode="auto">
            <a:xfrm>
              <a:off x="3646570" y="1633503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18"/>
            <p:cNvSpPr>
              <a:spLocks noChangeArrowheads="1"/>
            </p:cNvSpPr>
            <p:nvPr/>
          </p:nvSpPr>
          <p:spPr bwMode="auto">
            <a:xfrm>
              <a:off x="3686769" y="1633503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20"/>
            <p:cNvSpPr>
              <a:spLocks noChangeArrowheads="1"/>
            </p:cNvSpPr>
            <p:nvPr/>
          </p:nvSpPr>
          <p:spPr bwMode="auto">
            <a:xfrm>
              <a:off x="2292362" y="2174516"/>
              <a:ext cx="1646490" cy="903643"/>
            </a:xfrm>
            <a:prstGeom prst="rect">
              <a:avLst/>
            </a:prstGeom>
            <a:solidFill>
              <a:srgbClr val="243F6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SCHEDULED COMMERCIAL BANKS</a:t>
              </a:r>
              <a:endParaRPr lang="en-IN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27" name="Rectangle 21"/>
            <p:cNvSpPr>
              <a:spLocks noChangeArrowheads="1"/>
            </p:cNvSpPr>
            <p:nvPr/>
          </p:nvSpPr>
          <p:spPr bwMode="auto">
            <a:xfrm>
              <a:off x="2292362" y="2174516"/>
              <a:ext cx="1646490" cy="90364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8" name="Rectangle 25"/>
            <p:cNvSpPr>
              <a:spLocks noChangeArrowheads="1"/>
            </p:cNvSpPr>
            <p:nvPr/>
          </p:nvSpPr>
          <p:spPr bwMode="auto">
            <a:xfrm>
              <a:off x="3381088" y="2758241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27"/>
            <p:cNvSpPr>
              <a:spLocks noChangeArrowheads="1"/>
            </p:cNvSpPr>
            <p:nvPr/>
          </p:nvSpPr>
          <p:spPr bwMode="auto">
            <a:xfrm>
              <a:off x="2372884" y="3329404"/>
              <a:ext cx="1659052" cy="903643"/>
            </a:xfrm>
            <a:prstGeom prst="rect">
              <a:avLst/>
            </a:prstGeom>
            <a:solidFill>
              <a:srgbClr val="1C1A1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SPECIALIZED INFRASTRUCTURE FINANCE ENTITIES</a:t>
              </a:r>
              <a:endParaRPr lang="en-IN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30" name="Rectangle 28"/>
            <p:cNvSpPr>
              <a:spLocks noChangeArrowheads="1"/>
            </p:cNvSpPr>
            <p:nvPr/>
          </p:nvSpPr>
          <p:spPr bwMode="auto">
            <a:xfrm>
              <a:off x="2372884" y="3329404"/>
              <a:ext cx="1659052" cy="903643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1" name="Rectangle 32"/>
            <p:cNvSpPr>
              <a:spLocks noChangeArrowheads="1"/>
            </p:cNvSpPr>
            <p:nvPr/>
          </p:nvSpPr>
          <p:spPr bwMode="auto">
            <a:xfrm>
              <a:off x="3809041" y="3913129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33"/>
            <p:cNvSpPr>
              <a:spLocks noChangeArrowheads="1"/>
            </p:cNvSpPr>
            <p:nvPr/>
          </p:nvSpPr>
          <p:spPr bwMode="auto">
            <a:xfrm>
              <a:off x="2422171" y="4338570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35"/>
            <p:cNvSpPr>
              <a:spLocks noChangeArrowheads="1"/>
            </p:cNvSpPr>
            <p:nvPr/>
          </p:nvSpPr>
          <p:spPr bwMode="auto">
            <a:xfrm>
              <a:off x="2292362" y="4408918"/>
              <a:ext cx="1659052" cy="1079514"/>
            </a:xfrm>
            <a:prstGeom prst="rect">
              <a:avLst/>
            </a:prstGeom>
            <a:solidFill>
              <a:srgbClr val="31849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>
                  <a:latin typeface="Calibri" pitchFamily="34" charset="0"/>
                </a:rPr>
                <a:t>SECTOR SPECIFIC MUNICIPAL DEVELOPMENT FUNDS/ FACILITIES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34" name="Rectangle 36"/>
            <p:cNvSpPr>
              <a:spLocks noChangeArrowheads="1"/>
            </p:cNvSpPr>
            <p:nvPr/>
          </p:nvSpPr>
          <p:spPr bwMode="auto">
            <a:xfrm>
              <a:off x="2292362" y="4408918"/>
              <a:ext cx="1659052" cy="10795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5" name="Rectangle 41"/>
            <p:cNvSpPr>
              <a:spLocks noChangeArrowheads="1"/>
            </p:cNvSpPr>
            <p:nvPr/>
          </p:nvSpPr>
          <p:spPr bwMode="auto">
            <a:xfrm>
              <a:off x="3817416" y="5250588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43"/>
            <p:cNvSpPr>
              <a:spLocks noChangeArrowheads="1"/>
            </p:cNvSpPr>
            <p:nvPr/>
          </p:nvSpPr>
          <p:spPr bwMode="auto">
            <a:xfrm>
              <a:off x="2279799" y="5776527"/>
              <a:ext cx="1734425" cy="5653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>
                  <a:latin typeface="Calibri" pitchFamily="34" charset="0"/>
                </a:rPr>
                <a:t>CAPITAL MARKETS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37" name="Rectangle 44"/>
            <p:cNvSpPr>
              <a:spLocks noChangeArrowheads="1"/>
            </p:cNvSpPr>
            <p:nvPr/>
          </p:nvSpPr>
          <p:spPr bwMode="auto">
            <a:xfrm>
              <a:off x="2279799" y="5776527"/>
              <a:ext cx="1734425" cy="56530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8" name="Rectangle 46"/>
            <p:cNvSpPr>
              <a:spLocks noChangeArrowheads="1"/>
            </p:cNvSpPr>
            <p:nvPr/>
          </p:nvSpPr>
          <p:spPr bwMode="auto">
            <a:xfrm>
              <a:off x="3859290" y="5842688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ectangle 52"/>
            <p:cNvSpPr>
              <a:spLocks noChangeArrowheads="1"/>
            </p:cNvSpPr>
            <p:nvPr/>
          </p:nvSpPr>
          <p:spPr bwMode="auto">
            <a:xfrm>
              <a:off x="4164971" y="1392308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54"/>
            <p:cNvSpPr>
              <a:spLocks noChangeArrowheads="1"/>
            </p:cNvSpPr>
            <p:nvPr/>
          </p:nvSpPr>
          <p:spPr bwMode="auto">
            <a:xfrm>
              <a:off x="8709986" y="1382258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ectangle 56"/>
            <p:cNvSpPr>
              <a:spLocks noChangeArrowheads="1"/>
            </p:cNvSpPr>
            <p:nvPr/>
          </p:nvSpPr>
          <p:spPr bwMode="auto">
            <a:xfrm>
              <a:off x="4164971" y="1661977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59"/>
            <p:cNvSpPr>
              <a:spLocks noChangeArrowheads="1"/>
            </p:cNvSpPr>
            <p:nvPr/>
          </p:nvSpPr>
          <p:spPr bwMode="auto">
            <a:xfrm>
              <a:off x="7475538" y="1651928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Rectangle 64"/>
            <p:cNvSpPr>
              <a:spLocks noChangeArrowheads="1"/>
            </p:cNvSpPr>
            <p:nvPr/>
          </p:nvSpPr>
          <p:spPr bwMode="auto">
            <a:xfrm>
              <a:off x="4164971" y="3413152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ctangle 65"/>
            <p:cNvSpPr>
              <a:spLocks noChangeArrowheads="1"/>
            </p:cNvSpPr>
            <p:nvPr/>
          </p:nvSpPr>
          <p:spPr bwMode="auto">
            <a:xfrm>
              <a:off x="4382717" y="3403102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Rectangle 67"/>
            <p:cNvSpPr>
              <a:spLocks noChangeArrowheads="1"/>
            </p:cNvSpPr>
            <p:nvPr/>
          </p:nvSpPr>
          <p:spPr bwMode="auto">
            <a:xfrm>
              <a:off x="8388393" y="3403102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ectangle 69"/>
            <p:cNvSpPr>
              <a:spLocks noChangeArrowheads="1"/>
            </p:cNvSpPr>
            <p:nvPr/>
          </p:nvSpPr>
          <p:spPr bwMode="auto">
            <a:xfrm>
              <a:off x="4164971" y="3681984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ctangle 71"/>
            <p:cNvSpPr>
              <a:spLocks noChangeArrowheads="1"/>
            </p:cNvSpPr>
            <p:nvPr/>
          </p:nvSpPr>
          <p:spPr bwMode="auto">
            <a:xfrm>
              <a:off x="7989752" y="3671934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4164971" y="3949141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75"/>
            <p:cNvSpPr>
              <a:spLocks noChangeArrowheads="1"/>
            </p:cNvSpPr>
            <p:nvPr/>
          </p:nvSpPr>
          <p:spPr bwMode="auto">
            <a:xfrm>
              <a:off x="8945319" y="3939091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80"/>
            <p:cNvSpPr>
              <a:spLocks noChangeArrowheads="1"/>
            </p:cNvSpPr>
            <p:nvPr/>
          </p:nvSpPr>
          <p:spPr bwMode="auto">
            <a:xfrm>
              <a:off x="4151572" y="2258265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ctangle 82"/>
            <p:cNvSpPr>
              <a:spLocks noChangeArrowheads="1"/>
            </p:cNvSpPr>
            <p:nvPr/>
          </p:nvSpPr>
          <p:spPr bwMode="auto">
            <a:xfrm>
              <a:off x="5307297" y="2248215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84"/>
            <p:cNvSpPr>
              <a:spLocks noChangeArrowheads="1"/>
            </p:cNvSpPr>
            <p:nvPr/>
          </p:nvSpPr>
          <p:spPr bwMode="auto">
            <a:xfrm>
              <a:off x="4151572" y="2527096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86"/>
            <p:cNvSpPr>
              <a:spLocks noChangeArrowheads="1"/>
            </p:cNvSpPr>
            <p:nvPr/>
          </p:nvSpPr>
          <p:spPr bwMode="auto">
            <a:xfrm>
              <a:off x="5337446" y="2517047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87"/>
            <p:cNvSpPr>
              <a:spLocks noChangeArrowheads="1"/>
            </p:cNvSpPr>
            <p:nvPr/>
          </p:nvSpPr>
          <p:spPr bwMode="auto">
            <a:xfrm>
              <a:off x="4151572" y="2794253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88"/>
            <p:cNvSpPr>
              <a:spLocks noChangeArrowheads="1"/>
            </p:cNvSpPr>
            <p:nvPr/>
          </p:nvSpPr>
          <p:spPr bwMode="auto">
            <a:xfrm>
              <a:off x="5377645" y="2784203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93"/>
            <p:cNvSpPr>
              <a:spLocks noChangeArrowheads="1"/>
            </p:cNvSpPr>
            <p:nvPr/>
          </p:nvSpPr>
          <p:spPr bwMode="auto">
            <a:xfrm>
              <a:off x="4081223" y="4543753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94"/>
            <p:cNvSpPr>
              <a:spLocks noChangeArrowheads="1"/>
            </p:cNvSpPr>
            <p:nvPr/>
          </p:nvSpPr>
          <p:spPr bwMode="auto">
            <a:xfrm>
              <a:off x="4164971" y="4752286"/>
              <a:ext cx="5192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96"/>
            <p:cNvSpPr>
              <a:spLocks noChangeArrowheads="1"/>
            </p:cNvSpPr>
            <p:nvPr/>
          </p:nvSpPr>
          <p:spPr bwMode="auto">
            <a:xfrm>
              <a:off x="8210847" y="4742236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97"/>
            <p:cNvSpPr>
              <a:spLocks noChangeArrowheads="1"/>
            </p:cNvSpPr>
            <p:nvPr/>
          </p:nvSpPr>
          <p:spPr bwMode="auto">
            <a:xfrm>
              <a:off x="7199169" y="4531191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98"/>
            <p:cNvSpPr>
              <a:spLocks noChangeArrowheads="1"/>
            </p:cNvSpPr>
            <p:nvPr/>
          </p:nvSpPr>
          <p:spPr bwMode="auto">
            <a:xfrm>
              <a:off x="8850683" y="4742236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102"/>
            <p:cNvSpPr>
              <a:spLocks noChangeArrowheads="1"/>
            </p:cNvSpPr>
            <p:nvPr/>
          </p:nvSpPr>
          <p:spPr bwMode="auto">
            <a:xfrm>
              <a:off x="8935269" y="5009393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103"/>
            <p:cNvSpPr>
              <a:spLocks noChangeArrowheads="1"/>
            </p:cNvSpPr>
            <p:nvPr/>
          </p:nvSpPr>
          <p:spPr bwMode="auto">
            <a:xfrm>
              <a:off x="4382717" y="5270687"/>
              <a:ext cx="41874" cy="28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Line 104"/>
            <p:cNvSpPr>
              <a:spLocks noChangeShapeType="1"/>
            </p:cNvSpPr>
            <p:nvPr/>
          </p:nvSpPr>
          <p:spPr bwMode="auto">
            <a:xfrm>
              <a:off x="2003430" y="1610054"/>
              <a:ext cx="837" cy="4480529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4" name="Line 105"/>
            <p:cNvSpPr>
              <a:spLocks noChangeShapeType="1"/>
            </p:cNvSpPr>
            <p:nvPr/>
          </p:nvSpPr>
          <p:spPr bwMode="auto">
            <a:xfrm>
              <a:off x="2003430" y="1610054"/>
              <a:ext cx="276369" cy="83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5" name="Line 106"/>
            <p:cNvSpPr>
              <a:spLocks noChangeShapeType="1"/>
            </p:cNvSpPr>
            <p:nvPr/>
          </p:nvSpPr>
          <p:spPr bwMode="auto">
            <a:xfrm>
              <a:off x="2003430" y="2626757"/>
              <a:ext cx="288931" cy="83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6" name="Line 107"/>
            <p:cNvSpPr>
              <a:spLocks noChangeShapeType="1"/>
            </p:cNvSpPr>
            <p:nvPr/>
          </p:nvSpPr>
          <p:spPr bwMode="auto">
            <a:xfrm flipV="1">
              <a:off x="2003430" y="3814725"/>
              <a:ext cx="369454" cy="1633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7" name="Line 108"/>
            <p:cNvSpPr>
              <a:spLocks noChangeShapeType="1"/>
            </p:cNvSpPr>
            <p:nvPr/>
          </p:nvSpPr>
          <p:spPr bwMode="auto">
            <a:xfrm>
              <a:off x="2003430" y="4973381"/>
              <a:ext cx="276369" cy="83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8" name="Line 109"/>
            <p:cNvSpPr>
              <a:spLocks noChangeShapeType="1"/>
            </p:cNvSpPr>
            <p:nvPr/>
          </p:nvSpPr>
          <p:spPr bwMode="auto">
            <a:xfrm>
              <a:off x="2003430" y="6090582"/>
              <a:ext cx="276369" cy="83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9" name="Line 110"/>
            <p:cNvSpPr>
              <a:spLocks noChangeShapeType="1"/>
            </p:cNvSpPr>
            <p:nvPr/>
          </p:nvSpPr>
          <p:spPr bwMode="auto">
            <a:xfrm>
              <a:off x="1777310" y="3831056"/>
              <a:ext cx="226120" cy="83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955533" y="1308560"/>
              <a:ext cx="5019303" cy="639836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Housing &amp; Urban Development Corporation (HUDCO)</a:t>
              </a:r>
              <a:endParaRPr lang="en-IN" sz="1400" dirty="0">
                <a:latin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400" dirty="0" smtClean="0">
                  <a:latin typeface="Calibri" pitchFamily="34" charset="0"/>
                </a:rPr>
                <a:t>The Life Insurance Company of India (LIC)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959676" y="2173678"/>
              <a:ext cx="4978089" cy="89610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Private Sector Banks</a:t>
              </a:r>
              <a:endParaRPr lang="en-IN" sz="1400" dirty="0">
                <a:latin typeface="Calibri" pitchFamily="34" charset="0"/>
              </a:endParaRPr>
            </a:p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Public Sector Banks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972033" y="3329404"/>
              <a:ext cx="4978089" cy="905318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Infrastructure Leasing &amp; Financial Services Ltd (IL&amp;FS)</a:t>
              </a:r>
              <a:endParaRPr lang="en-IN" sz="1400" dirty="0">
                <a:latin typeface="Calibri" pitchFamily="34" charset="0"/>
              </a:endParaRPr>
            </a:p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India Infrastructure Finance Company Ltd (IIFCL)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3961506" y="4408918"/>
              <a:ext cx="4988386" cy="1079514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Pan India Pooled Municipal Debt Obligation Facility (PMDO)</a:t>
              </a:r>
              <a:endParaRPr lang="en-IN" sz="1400" dirty="0">
                <a:latin typeface="Calibri" pitchFamily="34" charset="0"/>
              </a:endParaRPr>
            </a:p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State Specific Tamil Nadu Urban Development Fund (TNUDF)</a:t>
              </a:r>
              <a:endParaRPr lang="en-IN" sz="1400" dirty="0">
                <a:latin typeface="Calibri" pitchFamily="34" charset="0"/>
              </a:endParaRPr>
            </a:p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State Level Financial Intermediaries</a:t>
              </a:r>
              <a:endParaRPr lang="en-IN" sz="1400" dirty="0">
                <a:latin typeface="Calibri" pitchFamily="34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983663" y="5776528"/>
              <a:ext cx="5028970" cy="565299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lvl="0" indent="-285750">
                <a:buFont typeface="Arial" pitchFamily="34" charset="0"/>
                <a:buChar char="•"/>
              </a:pPr>
              <a:r>
                <a:rPr lang="en-US" sz="1400" dirty="0">
                  <a:latin typeface="Calibri" pitchFamily="34" charset="0"/>
                </a:rPr>
                <a:t>Municipal Bond</a:t>
              </a:r>
              <a:endParaRPr lang="en-IN" sz="14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Urban infrastructure term loan market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257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Traditionally,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borrowed from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LIC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and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HUDCO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backed by State Government guarantee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Over time, </a:t>
            </a: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LIC’s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incremental lending to this sector has come down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HUDCO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continues to lend to </a:t>
            </a: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ULBs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and urban infrastructure projects (Sabarmati Riverfront project </a:t>
            </a: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SPV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), though the relative quantum of loans to this sector has gradually reduced. 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HUDCO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has used revenue escrow arrangements as part of the security mechanism to support municipal debt repayments.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However, </a:t>
            </a:r>
            <a:r>
              <a:rPr lang="en-IN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HUDCO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has preferred to rely on State Government guarantees as credit enhancement for loan repayment, in addition.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IL&amp;FS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IIFCL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LIC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and 13 other banks have set up the Pooled Municipal Debt Obligation (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PMDO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) facility to provide term loans for urban infrastructure sector.</a:t>
            </a:r>
            <a:endParaRPr lang="en-IN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 err="1" smtClean="0"/>
              <a:t>PMDO</a:t>
            </a:r>
            <a:r>
              <a:rPr lang="en-US" dirty="0" smtClean="0"/>
              <a:t> facility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/>
          </a:bodyPr>
          <a:lstStyle/>
          <a:p>
            <a:pPr algn="just">
              <a:lnSpc>
                <a:spcPct val="19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GB" sz="2000" b="1" dirty="0" err="1" smtClean="0">
                <a:latin typeface="Palatino Linotype" pitchFamily="18" charset="0"/>
              </a:rPr>
              <a:t>PMDO</a:t>
            </a:r>
            <a:r>
              <a:rPr lang="en-GB" sz="2000" b="1" dirty="0" smtClean="0">
                <a:latin typeface="Palatino Linotype" pitchFamily="18" charset="0"/>
              </a:rPr>
              <a:t> was the first urban infrastructure finance facility in India, with contribution from 16 leading banks and financial institutions in the country.</a:t>
            </a:r>
          </a:p>
          <a:p>
            <a:pPr algn="just">
              <a:lnSpc>
                <a:spcPct val="19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IN" sz="2000" b="1" dirty="0" err="1" smtClean="0">
                <a:latin typeface="Palatino Linotype" pitchFamily="18" charset="0"/>
              </a:rPr>
              <a:t>PMDO</a:t>
            </a:r>
            <a:r>
              <a:rPr lang="en-IN" sz="2000" b="1" dirty="0" smtClean="0">
                <a:latin typeface="Palatino Linotype" pitchFamily="18" charset="0"/>
              </a:rPr>
              <a:t> Facility was launched in 2007 with an initial corpus of </a:t>
            </a:r>
            <a:r>
              <a:rPr lang="en-IN" sz="2000" b="1" dirty="0" err="1" smtClean="0">
                <a:latin typeface="Palatino Linotype" pitchFamily="18" charset="0"/>
              </a:rPr>
              <a:t>Rs</a:t>
            </a:r>
            <a:r>
              <a:rPr lang="en-IN" sz="2000" b="1" dirty="0" smtClean="0">
                <a:latin typeface="Palatino Linotype" pitchFamily="18" charset="0"/>
              </a:rPr>
              <a:t>. 2750 </a:t>
            </a:r>
            <a:r>
              <a:rPr lang="en-IN" sz="2000" b="1" dirty="0" err="1" smtClean="0">
                <a:latin typeface="Palatino Linotype" pitchFamily="18" charset="0"/>
              </a:rPr>
              <a:t>crore</a:t>
            </a:r>
            <a:r>
              <a:rPr lang="en-IN" sz="2000" b="1" dirty="0" smtClean="0">
                <a:latin typeface="Palatino Linotype" pitchFamily="18" charset="0"/>
              </a:rPr>
              <a:t> (USD 450 </a:t>
            </a:r>
            <a:r>
              <a:rPr lang="en-IN" sz="2000" b="1" dirty="0" err="1" smtClean="0">
                <a:latin typeface="Palatino Linotype" pitchFamily="18" charset="0"/>
              </a:rPr>
              <a:t>mn</a:t>
            </a:r>
            <a:r>
              <a:rPr lang="en-IN" sz="2000" b="1" dirty="0" smtClean="0">
                <a:latin typeface="Palatino Linotype" pitchFamily="18" charset="0"/>
              </a:rPr>
              <a:t>) facility . </a:t>
            </a:r>
            <a:r>
              <a:rPr lang="en-US" sz="2000" b="1" dirty="0" smtClean="0">
                <a:latin typeface="Palatino Linotype" pitchFamily="18" charset="0"/>
              </a:rPr>
              <a:t>The total corpus of </a:t>
            </a:r>
            <a:r>
              <a:rPr lang="en-US" sz="2000" b="1" dirty="0" err="1" smtClean="0">
                <a:latin typeface="Palatino Linotype" pitchFamily="18" charset="0"/>
              </a:rPr>
              <a:t>PMDO</a:t>
            </a:r>
            <a:r>
              <a:rPr lang="en-US" sz="2000" b="1" dirty="0" smtClean="0">
                <a:latin typeface="Palatino Linotype" pitchFamily="18" charset="0"/>
              </a:rPr>
              <a:t> facility is now RS. 5000 </a:t>
            </a:r>
            <a:r>
              <a:rPr lang="en-US" sz="2000" b="1" dirty="0" err="1" smtClean="0">
                <a:latin typeface="Palatino Linotype" pitchFamily="18" charset="0"/>
              </a:rPr>
              <a:t>crore</a:t>
            </a:r>
            <a:r>
              <a:rPr lang="en-US" sz="2000" b="1" dirty="0" smtClean="0">
                <a:latin typeface="Palatino Linotype" pitchFamily="18" charset="0"/>
              </a:rPr>
              <a:t> (USD 750 </a:t>
            </a:r>
            <a:r>
              <a:rPr lang="en-US" sz="2000" b="1" dirty="0" err="1" smtClean="0">
                <a:latin typeface="Palatino Linotype" pitchFamily="18" charset="0"/>
              </a:rPr>
              <a:t>mn</a:t>
            </a:r>
            <a:r>
              <a:rPr lang="en-US" sz="2000" b="1" dirty="0" smtClean="0">
                <a:latin typeface="Palatino Linotype" pitchFamily="18" charset="0"/>
              </a:rPr>
              <a:t>).</a:t>
            </a:r>
          </a:p>
          <a:p>
            <a:pPr algn="just">
              <a:lnSpc>
                <a:spcPct val="190000"/>
              </a:lnSpc>
              <a:spcBef>
                <a:spcPts val="0"/>
              </a:spcBef>
              <a:buClrTx/>
              <a:buSzPct val="80000"/>
              <a:buFont typeface="Wingdings" pitchFamily="2" charset="2"/>
              <a:buChar char="q"/>
            </a:pPr>
            <a:r>
              <a:rPr lang="en-IN" sz="2000" b="1" dirty="0" smtClean="0">
                <a:latin typeface="Palatino Linotype" pitchFamily="18" charset="0"/>
              </a:rPr>
              <a:t>As on December, 2015 </a:t>
            </a:r>
            <a:r>
              <a:rPr lang="en-IN" sz="2000" b="1" dirty="0" err="1" smtClean="0">
                <a:latin typeface="Palatino Linotype" pitchFamily="18" charset="0"/>
              </a:rPr>
              <a:t>PMDO</a:t>
            </a:r>
            <a:r>
              <a:rPr lang="en-IN" sz="2000" b="1" dirty="0" smtClean="0">
                <a:latin typeface="Palatino Linotype" pitchFamily="18" charset="0"/>
              </a:rPr>
              <a:t> Facility had committed </a:t>
            </a:r>
            <a:r>
              <a:rPr lang="en-IN" sz="2000" b="1" dirty="0" err="1" smtClean="0">
                <a:latin typeface="Palatino Linotype" pitchFamily="18" charset="0"/>
              </a:rPr>
              <a:t>Rs</a:t>
            </a:r>
            <a:r>
              <a:rPr lang="en-IN" sz="2000" b="1" dirty="0" smtClean="0">
                <a:latin typeface="Palatino Linotype" pitchFamily="18" charset="0"/>
              </a:rPr>
              <a:t>. 3,080 </a:t>
            </a:r>
            <a:r>
              <a:rPr lang="en-IN" sz="2000" b="1" dirty="0" err="1" smtClean="0">
                <a:latin typeface="Palatino Linotype" pitchFamily="18" charset="0"/>
              </a:rPr>
              <a:t>crore</a:t>
            </a:r>
            <a:r>
              <a:rPr lang="en-IN" sz="2000" b="1" dirty="0" smtClean="0">
                <a:latin typeface="Palatino Linotype" pitchFamily="18" charset="0"/>
              </a:rPr>
              <a:t> (USD </a:t>
            </a:r>
            <a:r>
              <a:rPr lang="en-IN" sz="2000" b="1" dirty="0" err="1" smtClean="0">
                <a:latin typeface="Palatino Linotype" pitchFamily="18" charset="0"/>
              </a:rPr>
              <a:t>462mn</a:t>
            </a:r>
            <a:r>
              <a:rPr lang="en-IN" sz="2000" b="1" dirty="0" smtClean="0">
                <a:latin typeface="Palatino Linotype" pitchFamily="18" charset="0"/>
              </a:rPr>
              <a:t>) across 25 projects.</a:t>
            </a:r>
            <a:endParaRPr lang="en-GB" sz="2000" b="1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86800" cy="838200"/>
          </a:xfrm>
        </p:spPr>
        <p:txBody>
          <a:bodyPr/>
          <a:lstStyle/>
          <a:p>
            <a:r>
              <a:rPr lang="en-US" dirty="0" err="1" smtClean="0"/>
              <a:t>PMDO</a:t>
            </a:r>
            <a:r>
              <a:rPr lang="en-US" dirty="0" smtClean="0"/>
              <a:t>: </a:t>
            </a:r>
            <a:r>
              <a:rPr lang="en-IN" dirty="0" smtClean="0"/>
              <a:t>Lender wise commitment 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599" y="1066805"/>
          <a:ext cx="8077201" cy="5714995"/>
        </p:xfrm>
        <a:graphic>
          <a:graphicData uri="http://schemas.openxmlformats.org/drawingml/2006/table">
            <a:tbl>
              <a:tblPr/>
              <a:tblGrid>
                <a:gridCol w="918501"/>
                <a:gridCol w="4804019"/>
                <a:gridCol w="2354681"/>
              </a:tblGrid>
              <a:tr h="56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S. no.</a:t>
                      </a:r>
                      <a:endParaRPr lang="en-IN" sz="1100" b="1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Participating Institutions</a:t>
                      </a:r>
                      <a:endParaRPr lang="en-IN" sz="1100" b="1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Total Corpus</a:t>
                      </a:r>
                      <a:endParaRPr lang="en-IN" sz="1100" b="1" dirty="0">
                        <a:latin typeface="Palatino Linotype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b="1" dirty="0" err="1">
                          <a:latin typeface="Palatino Linotype"/>
                          <a:ea typeface="Calibri"/>
                          <a:cs typeface="Times New Roman"/>
                        </a:rPr>
                        <a:t>Rs</a:t>
                      </a: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. In </a:t>
                      </a:r>
                      <a:r>
                        <a:rPr lang="en-US" sz="1100" b="1" dirty="0" err="1">
                          <a:latin typeface="Palatino Linotype"/>
                          <a:ea typeface="Calibri"/>
                          <a:cs typeface="Times New Roman"/>
                        </a:rPr>
                        <a:t>Crore</a:t>
                      </a: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)</a:t>
                      </a:r>
                      <a:endParaRPr lang="en-IN" sz="1100" b="1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Allahabad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182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Bank of India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3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Canara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Corporation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182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IDBI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250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6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Indian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7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IIFCL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390.5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8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IL&amp;FS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9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LIC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10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Oriental Bank of Commerce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272.5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11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Syndicate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454.5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Vijaya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182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13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Indian Overseas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250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14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Dena Bank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182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15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Central Bank of India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200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16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Union Bank of India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Palatino Linotype"/>
                          <a:ea typeface="Calibri"/>
                          <a:cs typeface="Times New Roman"/>
                        </a:rPr>
                        <a:t>182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Palatino Linotype"/>
                          <a:ea typeface="Calibri"/>
                          <a:cs typeface="Times New Roman"/>
                        </a:rPr>
                        <a:t>Total</a:t>
                      </a:r>
                      <a:endParaRPr lang="en-IN" sz="110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Palatino Linotype"/>
                          <a:ea typeface="Calibri"/>
                          <a:cs typeface="Times New Roman"/>
                        </a:rPr>
                        <a:t>5,000.00</a:t>
                      </a:r>
                      <a:endParaRPr lang="en-IN" sz="1100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level financial intermediaries: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Tamil-Nadu Urban Development Fund (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TNUDF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) was established in November 1996 as a trust fund by the Government of Tamil Nadu</a:t>
            </a:r>
          </a:p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TNUDF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has borrowed from the World Bank and bilateral agencies such as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KfW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for on-lending to urban infrastructure projects implemented by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as well as PPP projects in the sector.</a:t>
            </a:r>
          </a:p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TNUDF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has funded more than 250 projects till date.</a:t>
            </a:r>
            <a:endParaRPr lang="en-IN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Karnataka Urban Infrastructure Development and Finance Corporation (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KUIDFC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) was incorporated as a public limited company in 1993.</a:t>
            </a:r>
          </a:p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KUIDFC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procures funds from Government of Karnataka, Government of India, World Bank,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ADB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 and from financial markets and provides financial and technical assistance in the form of loans and grants to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ULBs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, development authorities and water supply boards.</a:t>
            </a:r>
          </a:p>
          <a:p>
            <a:pPr marL="342900" lvl="5" indent="-342900">
              <a:lnSpc>
                <a:spcPct val="12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cs typeface="Arial" pitchFamily="34" charset="0"/>
              </a:rPr>
              <a:t>Other state level intermediaries: Orissa, Madhya Pradesh, Andhra Pradesh, Rajasthan etc.</a:t>
            </a:r>
            <a:endParaRPr lang="en-IN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1598</TotalTime>
  <Words>1066</Words>
  <Application>Microsoft Office PowerPoint</Application>
  <PresentationFormat>On-screen Show (4:3)</PresentationFormat>
  <Paragraphs>307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Outline of current municipal financing markets</vt:lpstr>
      <vt:lpstr>Table of contents</vt:lpstr>
      <vt:lpstr>FISCAL INTERDEPENDENCE</vt:lpstr>
      <vt:lpstr>OVERVIEW OF MUNICIPAL FINANCES</vt:lpstr>
      <vt:lpstr>Commercial Sources of Borrowing</vt:lpstr>
      <vt:lpstr>Urban infrastructure term loan market</vt:lpstr>
      <vt:lpstr>PMDO facility</vt:lpstr>
      <vt:lpstr>PMDO: Lender wise commitment </vt:lpstr>
      <vt:lpstr>State level financial intermediaries:</vt:lpstr>
      <vt:lpstr>OVERVIEW OF MUNICIPAL BOND FINANCING</vt:lpstr>
      <vt:lpstr>Constraints impacting the municipal bond Market </vt:lpstr>
      <vt:lpstr>Issues in financing smart city SPVS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Inventory , Stock Analysis and Prediction</dc:title>
  <dc:creator>Nishant</dc:creator>
  <cp:lastModifiedBy>Abhijit</cp:lastModifiedBy>
  <cp:revision>146</cp:revision>
  <dcterms:created xsi:type="dcterms:W3CDTF">2010-03-30T17:48:21Z</dcterms:created>
  <dcterms:modified xsi:type="dcterms:W3CDTF">2016-11-03T03:12:57Z</dcterms:modified>
</cp:coreProperties>
</file>