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5"/>
  </p:notesMasterIdLst>
  <p:sldIdLst>
    <p:sldId id="256" r:id="rId2"/>
    <p:sldId id="298" r:id="rId3"/>
    <p:sldId id="303" r:id="rId4"/>
    <p:sldId id="271" r:id="rId5"/>
    <p:sldId id="305" r:id="rId6"/>
    <p:sldId id="308" r:id="rId7"/>
    <p:sldId id="299" r:id="rId8"/>
    <p:sldId id="302" r:id="rId9"/>
    <p:sldId id="310" r:id="rId10"/>
    <p:sldId id="306" r:id="rId11"/>
    <p:sldId id="291" r:id="rId12"/>
    <p:sldId id="30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22" autoAdjust="0"/>
  </p:normalViewPr>
  <p:slideViewPr>
    <p:cSldViewPr>
      <p:cViewPr>
        <p:scale>
          <a:sx n="118" d="100"/>
          <a:sy n="118" d="100"/>
        </p:scale>
        <p:origin x="-143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679B6-8873-4579-9C59-5F26CA101742}" type="datetimeFigureOut">
              <a:rPr lang="en-IN" smtClean="0"/>
              <a:pPr/>
              <a:t>03-11-2016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DD1A7-F6F0-47D8-B7A5-B9E5A6253B8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9580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EC5689-49AB-4FE8-A6A6-EBCEC64AF268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1515-733F-45BD-844E-E538E10EB9B2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26F6C4C-4A1D-4981-A5E8-FCB92D272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1515-733F-45BD-844E-E538E10EB9B2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6C4C-4A1D-4981-A5E8-FCB92D272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1515-733F-45BD-844E-E538E10EB9B2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6C4C-4A1D-4981-A5E8-FCB92D272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1515-733F-45BD-844E-E538E10EB9B2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26F6C4C-4A1D-4981-A5E8-FCB92D272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1515-733F-45BD-844E-E538E10EB9B2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6C4C-4A1D-4981-A5E8-FCB92D272D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1515-733F-45BD-844E-E538E10EB9B2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6C4C-4A1D-4981-A5E8-FCB92D272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1515-733F-45BD-844E-E538E10EB9B2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26F6C4C-4A1D-4981-A5E8-FCB92D272D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1515-733F-45BD-844E-E538E10EB9B2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6C4C-4A1D-4981-A5E8-FCB92D272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1515-733F-45BD-844E-E538E10EB9B2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6C4C-4A1D-4981-A5E8-FCB92D272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1515-733F-45BD-844E-E538E10EB9B2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6C4C-4A1D-4981-A5E8-FCB92D272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1515-733F-45BD-844E-E538E10EB9B2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6C4C-4A1D-4981-A5E8-FCB92D272D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441515-733F-45BD-844E-E538E10EB9B2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26F6C4C-4A1D-4981-A5E8-FCB92D272D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52400" y="3276600"/>
            <a:ext cx="8915400" cy="122237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Garamond" pitchFamily="18" charset="0"/>
              </a:rPr>
              <a:t>Outline of current municipal financing markets</a:t>
            </a:r>
            <a:endParaRPr lang="en-IN" sz="4800" b="1" dirty="0">
              <a:latin typeface="Garamond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5410200"/>
            <a:ext cx="8458200" cy="914400"/>
          </a:xfrm>
        </p:spPr>
        <p:txBody>
          <a:bodyPr/>
          <a:lstStyle/>
          <a:p>
            <a:pPr algn="r"/>
            <a:r>
              <a:rPr lang="en-US" sz="1600" b="1" dirty="0" smtClean="0">
                <a:latin typeface="Palatino Linotype" pitchFamily="18" charset="0"/>
              </a:rPr>
              <a:t>PRESENTED BY: </a:t>
            </a:r>
            <a:r>
              <a:rPr lang="en-US" b="1" dirty="0" smtClean="0">
                <a:latin typeface="Palatino Linotype" pitchFamily="18" charset="0"/>
              </a:rPr>
              <a:t>Ms. Sujatha Srikumar</a:t>
            </a:r>
            <a:endParaRPr lang="en-IN" b="1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Palatino Linotype" pitchFamily="18" charset="0"/>
                <a:cs typeface="Arial" pitchFamily="34" charset="0"/>
              </a:rPr>
              <a:t>OVERVIEW OF MUNICIPAL BOND FINANCING</a:t>
            </a:r>
            <a:endParaRPr lang="en-IN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1" y="1600202"/>
          <a:ext cx="8610598" cy="5262472"/>
        </p:xfrm>
        <a:graphic>
          <a:graphicData uri="http://schemas.openxmlformats.org/drawingml/2006/table">
            <a:tbl>
              <a:tblPr/>
              <a:tblGrid>
                <a:gridCol w="502548"/>
                <a:gridCol w="2466043"/>
                <a:gridCol w="971471"/>
                <a:gridCol w="1644029"/>
                <a:gridCol w="1064883"/>
                <a:gridCol w="728602"/>
                <a:gridCol w="1233022"/>
              </a:tblGrid>
              <a:tr h="617234">
                <a:tc>
                  <a:txBody>
                    <a:bodyPr/>
                    <a:lstStyle/>
                    <a:p>
                      <a:pPr marL="94615">
                        <a:lnSpc>
                          <a:spcPts val="13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Sl.</a:t>
                      </a:r>
                      <a:endParaRPr lang="en-IN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8382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IN" sz="1200" b="1" spc="5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No</a:t>
                      </a:r>
                      <a:endParaRPr lang="en-IN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462915">
                        <a:lnSpc>
                          <a:spcPts val="13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IN" sz="1200" b="1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ULB</a:t>
                      </a:r>
                      <a:r>
                        <a:rPr lang="en-IN" sz="1200" b="1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/Utility</a:t>
                      </a:r>
                      <a:endParaRPr lang="en-IN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Amount</a:t>
                      </a:r>
                      <a:endParaRPr lang="en-IN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0447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(Rs.</a:t>
                      </a:r>
                      <a:endParaRPr lang="en-IN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9939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Cr.)</a:t>
                      </a:r>
                      <a:endParaRPr lang="en-IN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211455">
                        <a:lnSpc>
                          <a:spcPts val="13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Bond Type</a:t>
                      </a:r>
                      <a:endParaRPr lang="en-IN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3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Rate of</a:t>
                      </a:r>
                      <a:endParaRPr lang="en-IN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2065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interest</a:t>
                      </a:r>
                      <a:endParaRPr lang="en-IN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3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IN" sz="1200" b="1" spc="1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No.</a:t>
                      </a:r>
                      <a:endParaRPr lang="en-IN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84785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IN" sz="1200" b="1" spc="5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of</a:t>
                      </a:r>
                      <a:endParaRPr lang="en-IN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8105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years</a:t>
                      </a:r>
                      <a:endParaRPr lang="en-IN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3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Date of</a:t>
                      </a:r>
                      <a:endParaRPr lang="en-IN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67335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issue</a:t>
                      </a:r>
                      <a:endParaRPr lang="en-IN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411489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1</a:t>
                      </a:r>
                      <a:endParaRPr lang="en-IN" sz="1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3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IN" sz="1400" spc="5" dirty="0" err="1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Nashik</a:t>
                      </a:r>
                      <a:r>
                        <a:rPr lang="en-IN" sz="1400" spc="5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 Municipal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IN" sz="1400" spc="5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Corporation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ts val="13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IN" sz="1400" spc="5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50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9240" algn="ctr">
                        <a:lnSpc>
                          <a:spcPts val="13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IN" sz="1400" spc="5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Tax Free-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marL="10477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IN" sz="1400" spc="5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Regular Return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9900" algn="ctr">
                        <a:lnSpc>
                          <a:spcPts val="13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IN" sz="1400" spc="5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7.5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7505" algn="ctr">
                        <a:lnSpc>
                          <a:spcPts val="13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5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870" algn="ctr">
                        <a:lnSpc>
                          <a:spcPts val="134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IN" sz="1400" spc="5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25.03.2005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9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</a:t>
                      </a:r>
                      <a:endParaRPr lang="en-IN" sz="1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IN" sz="1400" spc="15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AMC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465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IN" sz="1400" spc="10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100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924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IN" sz="1400" spc="5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Tax Free-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marL="104775" algn="ctr">
                        <a:lnSpc>
                          <a:spcPts val="134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IN" sz="1400" spc="5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Regular Return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990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IN" sz="1400" spc="5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7.5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257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IN" sz="1400" spc="5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10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87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IN" sz="1400" spc="5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08.02.2005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9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</a:t>
                      </a:r>
                      <a:endParaRPr lang="en-IN" sz="1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5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Thane Municipal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ts val="134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IN" sz="1400" spc="5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Corporation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5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50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010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5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Regular Return-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marL="237490" algn="ctr">
                        <a:lnSpc>
                          <a:spcPts val="134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IN" sz="1400" spc="5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Fixed Rate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1025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8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7505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8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870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5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24.02.2005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9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</a:t>
                      </a:r>
                      <a:endParaRPr lang="en-IN" sz="1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5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Thane Municipal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ts val="134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IN" sz="1400" spc="5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Corporation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5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50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010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5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Regular Return-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marL="237490" algn="ctr">
                        <a:lnSpc>
                          <a:spcPts val="134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IN" sz="1400" spc="5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Fixed Rate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9900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5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6.5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7505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8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870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5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24.02.2005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23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</a:t>
                      </a:r>
                      <a:endParaRPr lang="en-IN" sz="1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5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Chennai Metro Water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IN" sz="1400" spc="10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Supply &amp; Sewerage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IN" sz="1400" spc="10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Board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5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50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010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5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Regular Return-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marL="23749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IN" sz="1400" spc="5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Fixed Rate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5790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-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7505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7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870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5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24.02.2005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9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</a:t>
                      </a:r>
                      <a:endParaRPr lang="en-IN" sz="1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IN" sz="1400" spc="15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AMC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465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IN" sz="1400" spc="1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100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IN" sz="1400" spc="5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Tax Free-Fixed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marL="422910" algn="ctr">
                        <a:lnSpc>
                          <a:spcPts val="134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IN" sz="1400" spc="10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Rate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990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IN" sz="1400" spc="5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6.0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257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IN" sz="1400" spc="5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10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spc="5">
                        <a:solidFill>
                          <a:srgbClr val="000000"/>
                        </a:solidFill>
                        <a:latin typeface="Calibri" pitchFamily="34" charset="0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9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</a:t>
                      </a:r>
                      <a:endParaRPr lang="en-IN" sz="1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IN" sz="1400" spc="5" dirty="0" err="1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KUIDFC</a:t>
                      </a:r>
                      <a:r>
                        <a:rPr lang="en-IN" sz="1400" spc="5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 (for 8 cities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ts val="134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IN" sz="1400" spc="5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around </a:t>
                      </a:r>
                      <a:r>
                        <a:rPr lang="en-IN" sz="1400" spc="5" dirty="0" err="1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Bengaluru</a:t>
                      </a:r>
                      <a:r>
                        <a:rPr lang="en-IN" sz="1400" spc="5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)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465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IN" sz="1400" spc="1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100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IN" sz="1400" spc="5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Tax Free-Fixed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marL="422910" algn="ctr">
                        <a:lnSpc>
                          <a:spcPts val="134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IN" sz="1400" spc="1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Rate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990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IN" sz="1400" spc="5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5.9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257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IN" sz="1400" spc="5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15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87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IN" sz="1400" spc="5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29.03.2005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9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</a:t>
                      </a:r>
                      <a:endParaRPr lang="en-IN" sz="1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1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Tamil Nadu WSPF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2750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5">
                          <a:solidFill>
                            <a:srgbClr val="111111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6.7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070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5">
                          <a:solidFill>
                            <a:srgbClr val="111111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Tax-free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4970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5" dirty="0">
                          <a:solidFill>
                            <a:srgbClr val="111111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7.25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2575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5" dirty="0">
                          <a:solidFill>
                            <a:srgbClr val="111111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10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8605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5">
                          <a:solidFill>
                            <a:srgbClr val="111111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Feb-Apr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marL="474345" algn="ctr">
                        <a:lnSpc>
                          <a:spcPts val="134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IN" sz="1400" spc="5">
                          <a:solidFill>
                            <a:srgbClr val="111111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2008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9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</a:t>
                      </a:r>
                      <a:endParaRPr lang="en-IN" sz="1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5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Greater Vishakhapatnam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marL="71755" algn="ctr">
                        <a:lnSpc>
                          <a:spcPts val="134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IN" sz="1400" spc="5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Municipal Corporation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5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30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4670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-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5790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-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635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-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4345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5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2010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406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10</a:t>
                      </a:r>
                      <a:endParaRPr lang="en-IN" sz="1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IN" sz="1400" spc="1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Tamil Nadu WSPF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IN" sz="1400" spc="5">
                          <a:solidFill>
                            <a:srgbClr val="111111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83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07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IN" sz="1400" spc="5">
                          <a:solidFill>
                            <a:srgbClr val="111111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Tax-free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99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IN" sz="1400" spc="5">
                          <a:solidFill>
                            <a:srgbClr val="111111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7.5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257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IN" sz="1400" spc="5">
                          <a:solidFill>
                            <a:srgbClr val="111111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10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272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en-IN" sz="1400" spc="5" dirty="0">
                          <a:solidFill>
                            <a:srgbClr val="111111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Sept 2010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406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11</a:t>
                      </a:r>
                      <a:endParaRPr lang="en-IN" sz="1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1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Tamil Nadu WSPF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5">
                          <a:solidFill>
                            <a:srgbClr val="111111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51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1310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10">
                          <a:solidFill>
                            <a:srgbClr val="111111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Taxable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4970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5">
                          <a:solidFill>
                            <a:srgbClr val="111111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10.6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2575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5">
                          <a:solidFill>
                            <a:srgbClr val="111111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10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1610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5" dirty="0">
                          <a:solidFill>
                            <a:srgbClr val="111111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Aug 2012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406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12</a:t>
                      </a:r>
                      <a:endParaRPr lang="en-IN" sz="1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10" dirty="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Tamil Nadu </a:t>
                      </a:r>
                      <a:r>
                        <a:rPr lang="en-IN" sz="1400" spc="10" dirty="0" err="1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WSPF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5">
                          <a:solidFill>
                            <a:srgbClr val="111111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51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1310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10">
                          <a:solidFill>
                            <a:srgbClr val="111111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Taxable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9900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5">
                          <a:solidFill>
                            <a:srgbClr val="111111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8.7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2575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5">
                          <a:solidFill>
                            <a:srgbClr val="111111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10</a:t>
                      </a:r>
                      <a:endParaRPr lang="en-IN" sz="14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0"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en-IN" sz="1400" spc="10" dirty="0">
                          <a:solidFill>
                            <a:srgbClr val="111111"/>
                          </a:solidFill>
                          <a:latin typeface="Calibri" pitchFamily="34" charset="0"/>
                          <a:ea typeface="Arial Unicode MS"/>
                          <a:cs typeface="Times New Roman"/>
                        </a:rPr>
                        <a:t>May 2013</a:t>
                      </a:r>
                      <a:endParaRPr lang="en-IN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04800" y="1143000"/>
            <a:ext cx="8763000" cy="3810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bg1"/>
                </a:solidFill>
                <a:latin typeface="Palatino Linotype" pitchFamily="18" charset="0"/>
              </a:rPr>
              <a:t>Till 2004 Municipal Bonds of value about 945 Cr.  were issued, post 2004 bond issues are tabulated below: </a:t>
            </a:r>
            <a:endParaRPr lang="en-IN" sz="14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21568" y="76200"/>
            <a:ext cx="8517632" cy="8382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latin typeface="Palatino Linotype" pitchFamily="18" charset="0"/>
                <a:cs typeface="Arial" pitchFamily="34" charset="0"/>
              </a:rPr>
              <a:t>Constraints impacting the municipal bond Market </a:t>
            </a:r>
            <a:endParaRPr lang="en-US" sz="2800" b="1" dirty="0">
              <a:latin typeface="Palatino Linotype" pitchFamily="18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343A1-4F5D-40F5-BA7E-5B399A2E947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200" y="1524000"/>
            <a:ext cx="3352800" cy="4419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20000"/>
              </a:lnSpc>
              <a:buFont typeface="Wingdings" pitchFamily="2" charset="2"/>
              <a:buChar char="q"/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Availability of significant capital grants from scheme of Government of India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q"/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Credit quality issues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q"/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Lack of managerial capacity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q"/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Inability to levy appropriate user charges, to improve bankability of projects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q"/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Difficulty in creating acceptable security structures</a:t>
            </a:r>
          </a:p>
          <a:p>
            <a:pPr algn="ctr"/>
            <a:endParaRPr lang="en-IN" sz="1400" dirty="0">
              <a:latin typeface="Palatino Linotype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57600" y="1600200"/>
            <a:ext cx="5334000" cy="449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ct val="120000"/>
              </a:lnSpc>
              <a:buFont typeface="Wingdings" pitchFamily="2" charset="2"/>
              <a:buChar char="q"/>
              <a:defRPr/>
            </a:pPr>
            <a:endParaRPr lang="en-US" sz="1400" dirty="0" smtClean="0">
              <a:solidFill>
                <a:schemeClr val="tx1"/>
              </a:solidFill>
              <a:latin typeface="Palatino Linotype" pitchFamily="18" charset="0"/>
              <a:cs typeface="Arial" pitchFamily="34" charset="0"/>
            </a:endParaRPr>
          </a:p>
          <a:p>
            <a:pPr marL="285750" indent="-285750" algn="just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en-US" sz="1400" dirty="0" smtClean="0">
                <a:solidFill>
                  <a:schemeClr val="tx1"/>
                </a:solidFill>
                <a:latin typeface="Palatino Linotype" pitchFamily="18" charset="0"/>
                <a:cs typeface="Arial" pitchFamily="34" charset="0"/>
              </a:rPr>
              <a:t>Regulatory restrictions on banks and insurance companies which has led to preference for debt paper in high investment grade</a:t>
            </a:r>
          </a:p>
          <a:p>
            <a:pPr marL="285750" indent="-285750" algn="just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en-US" sz="1400" dirty="0" smtClean="0">
                <a:solidFill>
                  <a:schemeClr val="tx1"/>
                </a:solidFill>
                <a:latin typeface="Palatino Linotype" pitchFamily="18" charset="0"/>
                <a:cs typeface="Arial" pitchFamily="34" charset="0"/>
              </a:rPr>
              <a:t>Lack of exit opportunities for investors due to illiquid securities market</a:t>
            </a:r>
          </a:p>
          <a:p>
            <a:pPr marL="285750" indent="-285750" algn="just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en-US" sz="1400" dirty="0" smtClean="0">
                <a:solidFill>
                  <a:schemeClr val="tx1"/>
                </a:solidFill>
                <a:latin typeface="Palatino Linotype" pitchFamily="18" charset="0"/>
                <a:cs typeface="Arial" pitchFamily="34" charset="0"/>
              </a:rPr>
              <a:t>Fiscal incentives not beneficial to institutional investors  - impact of tax break is not significant in relation to yield offered  by alternate investments</a:t>
            </a:r>
          </a:p>
          <a:p>
            <a:pPr marL="285750" indent="-285750" algn="just">
              <a:lnSpc>
                <a:spcPct val="120000"/>
              </a:lnSpc>
              <a:buFont typeface="Wingdings" pitchFamily="2" charset="2"/>
              <a:buChar char="q"/>
              <a:defRPr/>
            </a:pPr>
            <a:r>
              <a:rPr lang="en-US" sz="1400" dirty="0" smtClean="0">
                <a:solidFill>
                  <a:schemeClr val="tx1"/>
                </a:solidFill>
                <a:latin typeface="Palatino Linotype" pitchFamily="18" charset="0"/>
                <a:cs typeface="Arial" pitchFamily="34" charset="0"/>
              </a:rPr>
              <a:t>Investments in tax – free municipal bonds not useful to other institutional investors such as insurance companies and provident funds because returns earned by these investors are not taxed</a:t>
            </a:r>
          </a:p>
          <a:p>
            <a:pPr algn="ctr"/>
            <a:endParaRPr lang="en-IN" sz="1400" dirty="0">
              <a:latin typeface="Palatino Linotype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29000" y="2133600"/>
            <a:ext cx="152400" cy="4572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228600" y="1676400"/>
            <a:ext cx="2971800" cy="3810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Palatino Linotype" pitchFamily="18" charset="0"/>
              </a:rPr>
              <a:t>DEMAND SIDE CONSTRAINT</a:t>
            </a:r>
            <a:endParaRPr lang="en-IN" sz="14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73013" y="1686232"/>
            <a:ext cx="4114800" cy="3048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Palatino Linotype" pitchFamily="18" charset="0"/>
              </a:rPr>
              <a:t>SUPPLY SIDE CONSTRAINT</a:t>
            </a:r>
            <a:endParaRPr lang="en-IN" sz="14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in financing smart city </a:t>
            </a:r>
            <a:r>
              <a:rPr lang="en-US" dirty="0" err="1" smtClean="0"/>
              <a:t>SPVS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/>
          </a:bodyPr>
          <a:lstStyle/>
          <a:p>
            <a:pPr marL="342900" lvl="5" indent="-342900">
              <a:lnSpc>
                <a:spcPct val="130000"/>
              </a:lnSpc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Ensuring bankability of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SCM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 projects</a:t>
            </a:r>
          </a:p>
          <a:p>
            <a:pPr marL="342900" lvl="5" indent="-342900">
              <a:lnSpc>
                <a:spcPct val="130000"/>
              </a:lnSpc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How will additional resources be mobilized? </a:t>
            </a:r>
            <a:endParaRPr lang="en-IN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Palatino Linotype" pitchFamily="18" charset="0"/>
              <a:cs typeface="Arial" pitchFamily="34" charset="0"/>
            </a:endParaRPr>
          </a:p>
          <a:p>
            <a:pPr marL="342900" lvl="5" indent="-342900">
              <a:lnSpc>
                <a:spcPct val="130000"/>
              </a:lnSpc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Revenue streams for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SPV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: who will levy taxes/charges ?</a:t>
            </a:r>
          </a:p>
          <a:p>
            <a:pPr marL="342900" lvl="5" indent="-342900">
              <a:lnSpc>
                <a:spcPct val="130000"/>
              </a:lnSpc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Borrowing at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ULB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 /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SPV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 / Sub-project level? </a:t>
            </a:r>
          </a:p>
          <a:p>
            <a:pPr marL="342900" lvl="5" indent="-342900">
              <a:lnSpc>
                <a:spcPct val="130000"/>
              </a:lnSpc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Role of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SPV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 beyond Smart City Mission</a:t>
            </a:r>
          </a:p>
          <a:p>
            <a:pPr marL="342900" lvl="5" indent="-342900">
              <a:lnSpc>
                <a:spcPct val="130000"/>
              </a:lnSpc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Long term financial sustainability of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SPV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Palatino Linotype" pitchFamily="18" charset="0"/>
              <a:cs typeface="Arial" pitchFamily="34" charset="0"/>
            </a:endParaRPr>
          </a:p>
          <a:p>
            <a:pPr marL="342900" lvl="5" indent="-342900">
              <a:lnSpc>
                <a:spcPct val="130000"/>
              </a:lnSpc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Security and credit enhancements for lenders – escrow arrangements (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ULB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/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SPV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 revenues?), state subventions, ring –fencing central finance commission transfers?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Garamond" pitchFamily="18" charset="0"/>
              </a:rPr>
              <a:t>Thank You</a:t>
            </a:r>
            <a:endParaRPr lang="en-US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Palatino Linotype" pitchFamily="18" charset="0"/>
              </a:rPr>
              <a:t>Table of contents</a:t>
            </a:r>
            <a:endParaRPr lang="en-IN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334000"/>
          </a:xfrm>
        </p:spPr>
        <p:txBody>
          <a:bodyPr>
            <a:normAutofit/>
          </a:bodyPr>
          <a:lstStyle/>
          <a:p>
            <a:pPr algn="just">
              <a:lnSpc>
                <a:spcPct val="180000"/>
              </a:lnSpc>
              <a:spcBef>
                <a:spcPts val="0"/>
              </a:spcBef>
              <a:buClrTx/>
              <a:buSzPct val="80000"/>
              <a:buFont typeface="Wingdings" pitchFamily="2" charset="2"/>
              <a:buChar char="q"/>
            </a:pPr>
            <a:r>
              <a:rPr lang="en-US" sz="2000" b="1" dirty="0" smtClean="0">
                <a:latin typeface="Palatino Linotype" pitchFamily="18" charset="0"/>
              </a:rPr>
              <a:t>Municipal Financing Markets </a:t>
            </a:r>
          </a:p>
          <a:p>
            <a:pPr lvl="1" algn="just">
              <a:lnSpc>
                <a:spcPct val="180000"/>
              </a:lnSpc>
              <a:spcBef>
                <a:spcPts val="0"/>
              </a:spcBef>
              <a:buClrTx/>
              <a:buSzPct val="80000"/>
              <a:buFont typeface="Wingdings" pitchFamily="2" charset="2"/>
              <a:buChar char="q"/>
            </a:pPr>
            <a:r>
              <a:rPr lang="en-US" sz="1600" b="1" dirty="0" smtClean="0">
                <a:latin typeface="Palatino Linotype" pitchFamily="18" charset="0"/>
              </a:rPr>
              <a:t>Background: Fiscal Interdependence &amp; Municipal Revenue Sources</a:t>
            </a:r>
            <a:endParaRPr lang="en-US" sz="1400" b="1" dirty="0" smtClean="0">
              <a:latin typeface="Palatino Linotype" pitchFamily="18" charset="0"/>
            </a:endParaRPr>
          </a:p>
          <a:p>
            <a:pPr lvl="1" algn="just">
              <a:lnSpc>
                <a:spcPct val="180000"/>
              </a:lnSpc>
              <a:spcBef>
                <a:spcPts val="0"/>
              </a:spcBef>
              <a:buClrTx/>
              <a:buSzPct val="80000"/>
              <a:buFont typeface="Wingdings" pitchFamily="2" charset="2"/>
              <a:buChar char="q"/>
            </a:pPr>
            <a:r>
              <a:rPr lang="en-US" sz="1600" b="1" dirty="0" smtClean="0">
                <a:latin typeface="Palatino Linotype" pitchFamily="18" charset="0"/>
              </a:rPr>
              <a:t>Fiscal Interdependence</a:t>
            </a:r>
          </a:p>
          <a:p>
            <a:pPr lvl="1" algn="just">
              <a:lnSpc>
                <a:spcPct val="180000"/>
              </a:lnSpc>
              <a:spcBef>
                <a:spcPts val="0"/>
              </a:spcBef>
              <a:buClrTx/>
              <a:buSzPct val="80000"/>
              <a:buFont typeface="Wingdings" pitchFamily="2" charset="2"/>
              <a:buChar char="q"/>
            </a:pPr>
            <a:r>
              <a:rPr lang="en-US" sz="1600" b="1" dirty="0" smtClean="0">
                <a:latin typeface="Palatino Linotype" pitchFamily="18" charset="0"/>
              </a:rPr>
              <a:t>Overview of Municipal Bond Markets</a:t>
            </a:r>
          </a:p>
          <a:p>
            <a:pPr lvl="1" algn="just">
              <a:lnSpc>
                <a:spcPct val="180000"/>
              </a:lnSpc>
              <a:spcBef>
                <a:spcPts val="0"/>
              </a:spcBef>
              <a:buClrTx/>
              <a:buSzPct val="80000"/>
              <a:buFont typeface="Wingdings" pitchFamily="2" charset="2"/>
              <a:buChar char="q"/>
            </a:pPr>
            <a:r>
              <a:rPr lang="en-US" sz="1600" b="1" dirty="0" smtClean="0">
                <a:latin typeface="Palatino Linotype" pitchFamily="18" charset="0"/>
              </a:rPr>
              <a:t>Revenue Sources </a:t>
            </a:r>
          </a:p>
          <a:p>
            <a:pPr algn="just">
              <a:lnSpc>
                <a:spcPct val="180000"/>
              </a:lnSpc>
              <a:spcBef>
                <a:spcPts val="0"/>
              </a:spcBef>
              <a:buClrTx/>
              <a:buSzPct val="80000"/>
              <a:buFont typeface="Wingdings" pitchFamily="2" charset="2"/>
              <a:buChar char="q"/>
            </a:pPr>
            <a:r>
              <a:rPr lang="en-IN" sz="2000" b="1" dirty="0" smtClean="0">
                <a:latin typeface="Palatino Linotype" pitchFamily="18" charset="0"/>
              </a:rPr>
              <a:t>Urban infrastructure term loan market</a:t>
            </a:r>
            <a:endParaRPr lang="en-US" sz="2000" b="1" dirty="0" smtClean="0">
              <a:latin typeface="Palatino Linotype" pitchFamily="18" charset="0"/>
            </a:endParaRPr>
          </a:p>
          <a:p>
            <a:pPr algn="just">
              <a:lnSpc>
                <a:spcPct val="180000"/>
              </a:lnSpc>
              <a:spcBef>
                <a:spcPts val="0"/>
              </a:spcBef>
              <a:buClrTx/>
              <a:buSzPct val="80000"/>
              <a:buFont typeface="Wingdings" pitchFamily="2" charset="2"/>
              <a:buChar char="q"/>
            </a:pPr>
            <a:r>
              <a:rPr lang="en-US" sz="2000" b="1" dirty="0" err="1" smtClean="0">
                <a:latin typeface="Palatino Linotype" pitchFamily="18" charset="0"/>
              </a:rPr>
              <a:t>PMDO</a:t>
            </a:r>
            <a:r>
              <a:rPr lang="en-US" sz="2000" b="1" dirty="0" smtClean="0">
                <a:latin typeface="Palatino Linotype" pitchFamily="18" charset="0"/>
              </a:rPr>
              <a:t> facility</a:t>
            </a:r>
          </a:p>
          <a:p>
            <a:pPr algn="just">
              <a:lnSpc>
                <a:spcPct val="180000"/>
              </a:lnSpc>
              <a:spcBef>
                <a:spcPts val="0"/>
              </a:spcBef>
              <a:buClrTx/>
              <a:buSzPct val="80000"/>
              <a:buFont typeface="Wingdings" pitchFamily="2" charset="2"/>
              <a:buChar char="q"/>
            </a:pPr>
            <a:r>
              <a:rPr lang="en-US" sz="2000" b="1" dirty="0" smtClean="0">
                <a:latin typeface="Palatino Linotype" pitchFamily="18" charset="0"/>
              </a:rPr>
              <a:t>State level financial intermediaries</a:t>
            </a:r>
          </a:p>
          <a:p>
            <a:pPr algn="just">
              <a:lnSpc>
                <a:spcPct val="180000"/>
              </a:lnSpc>
              <a:spcBef>
                <a:spcPts val="0"/>
              </a:spcBef>
              <a:buClrTx/>
              <a:buSzPct val="80000"/>
              <a:buFont typeface="Wingdings" pitchFamily="2" charset="2"/>
              <a:buChar char="q"/>
            </a:pPr>
            <a:r>
              <a:rPr lang="en-US" sz="2000" b="1" dirty="0" smtClean="0">
                <a:latin typeface="Palatino Linotype" pitchFamily="18" charset="0"/>
                <a:cs typeface="Arial" pitchFamily="34" charset="0"/>
              </a:rPr>
              <a:t>Constraints impacting the municipal bond Market</a:t>
            </a:r>
            <a:endParaRPr lang="en-US" sz="2000" b="1" dirty="0" smtClean="0">
              <a:latin typeface="Palatino Linotype" pitchFamily="18" charset="0"/>
            </a:endParaRPr>
          </a:p>
          <a:p>
            <a:pPr algn="just">
              <a:lnSpc>
                <a:spcPct val="180000"/>
              </a:lnSpc>
              <a:spcBef>
                <a:spcPts val="0"/>
              </a:spcBef>
              <a:buClrTx/>
              <a:buSzPct val="80000"/>
              <a:buFont typeface="Wingdings" pitchFamily="2" charset="2"/>
              <a:buChar char="q"/>
            </a:pPr>
            <a:r>
              <a:rPr lang="en-IN" sz="2000" b="1" dirty="0" smtClean="0">
                <a:latin typeface="Palatino Linotype" pitchFamily="18" charset="0"/>
              </a:rPr>
              <a:t>Issues in financing smart city </a:t>
            </a:r>
            <a:r>
              <a:rPr lang="en-IN" sz="2000" b="1" dirty="0" err="1" smtClean="0">
                <a:latin typeface="Palatino Linotype" pitchFamily="18" charset="0"/>
              </a:rPr>
              <a:t>SPVS</a:t>
            </a:r>
            <a:r>
              <a:rPr lang="en-US" sz="2000" b="1" dirty="0" smtClean="0"/>
              <a:t> </a:t>
            </a:r>
            <a:endParaRPr lang="en-IN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/>
          <a:lstStyle/>
          <a:p>
            <a:r>
              <a:rPr lang="en-US" b="1" dirty="0" smtClean="0">
                <a:latin typeface="Palatino Linotype" pitchFamily="18" charset="0"/>
              </a:rPr>
              <a:t>FISCAL INTERDEPENDENCE</a:t>
            </a:r>
            <a:endParaRPr lang="en-IN" dirty="0"/>
          </a:p>
        </p:txBody>
      </p:sp>
      <p:grpSp>
        <p:nvGrpSpPr>
          <p:cNvPr id="43010" name="Group 2"/>
          <p:cNvGrpSpPr>
            <a:grpSpLocks noChangeAspect="1"/>
          </p:cNvGrpSpPr>
          <p:nvPr/>
        </p:nvGrpSpPr>
        <p:grpSpPr bwMode="auto">
          <a:xfrm>
            <a:off x="0" y="1447800"/>
            <a:ext cx="9143999" cy="5410200"/>
            <a:chOff x="1258" y="3136"/>
            <a:chExt cx="12482" cy="6672"/>
          </a:xfrm>
        </p:grpSpPr>
        <p:sp>
          <p:nvSpPr>
            <p:cNvPr id="43011" name="AutoShape 3"/>
            <p:cNvSpPr>
              <a:spLocks noChangeAspect="1" noChangeArrowheads="1"/>
            </p:cNvSpPr>
            <p:nvPr/>
          </p:nvSpPr>
          <p:spPr bwMode="auto">
            <a:xfrm>
              <a:off x="1258" y="3136"/>
              <a:ext cx="12482" cy="6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1514" y="3797"/>
              <a:ext cx="41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3013" name="Group 5"/>
            <p:cNvGrpSpPr>
              <a:grpSpLocks/>
            </p:cNvGrpSpPr>
            <p:nvPr/>
          </p:nvGrpSpPr>
          <p:grpSpPr bwMode="auto">
            <a:xfrm>
              <a:off x="5897" y="3136"/>
              <a:ext cx="3250" cy="661"/>
              <a:chOff x="5897" y="3136"/>
              <a:chExt cx="3250" cy="661"/>
            </a:xfrm>
          </p:grpSpPr>
          <p:sp>
            <p:nvSpPr>
              <p:cNvPr id="43014" name="Rectangle 6"/>
              <p:cNvSpPr>
                <a:spLocks noChangeArrowheads="1"/>
              </p:cNvSpPr>
              <p:nvPr/>
            </p:nvSpPr>
            <p:spPr bwMode="auto">
              <a:xfrm>
                <a:off x="5897" y="3136"/>
                <a:ext cx="3250" cy="661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3015" name="Rectangle 7"/>
              <p:cNvSpPr>
                <a:spLocks noChangeArrowheads="1"/>
              </p:cNvSpPr>
              <p:nvPr/>
            </p:nvSpPr>
            <p:spPr bwMode="auto">
              <a:xfrm>
                <a:off x="5897" y="3136"/>
                <a:ext cx="3250" cy="661"/>
              </a:xfrm>
              <a:prstGeom prst="rect">
                <a:avLst/>
              </a:prstGeom>
              <a:noFill/>
              <a:ln w="889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43016" name="Rectangle 8"/>
            <p:cNvSpPr>
              <a:spLocks noChangeArrowheads="1"/>
            </p:cNvSpPr>
            <p:nvPr/>
          </p:nvSpPr>
          <p:spPr bwMode="auto">
            <a:xfrm>
              <a:off x="6532" y="3203"/>
              <a:ext cx="2319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itchFamily="18" charset="0"/>
                  <a:cs typeface="Arial" pitchFamily="34" charset="0"/>
                </a:rPr>
                <a:t>CENTRAL GOVERNMENT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17" name="Rectangle 9"/>
            <p:cNvSpPr>
              <a:spLocks noChangeArrowheads="1"/>
            </p:cNvSpPr>
            <p:nvPr/>
          </p:nvSpPr>
          <p:spPr bwMode="auto">
            <a:xfrm>
              <a:off x="7083" y="3495"/>
              <a:ext cx="873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itchFamily="18" charset="0"/>
                  <a:cs typeface="Arial" pitchFamily="34" charset="0"/>
                </a:rPr>
                <a:t>REVENUES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18" name="Rectangle 10"/>
            <p:cNvSpPr>
              <a:spLocks noChangeArrowheads="1"/>
            </p:cNvSpPr>
            <p:nvPr/>
          </p:nvSpPr>
          <p:spPr bwMode="auto">
            <a:xfrm>
              <a:off x="8073" y="3495"/>
              <a:ext cx="46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3019" name="Group 11"/>
            <p:cNvGrpSpPr>
              <a:grpSpLocks/>
            </p:cNvGrpSpPr>
            <p:nvPr/>
          </p:nvGrpSpPr>
          <p:grpSpPr bwMode="auto">
            <a:xfrm>
              <a:off x="1360" y="4564"/>
              <a:ext cx="3771" cy="347"/>
              <a:chOff x="1360" y="4564"/>
              <a:chExt cx="3771" cy="347"/>
            </a:xfrm>
          </p:grpSpPr>
          <p:sp>
            <p:nvSpPr>
              <p:cNvPr id="43020" name="Rectangle 12"/>
              <p:cNvSpPr>
                <a:spLocks noChangeArrowheads="1"/>
              </p:cNvSpPr>
              <p:nvPr/>
            </p:nvSpPr>
            <p:spPr bwMode="auto">
              <a:xfrm>
                <a:off x="1360" y="4564"/>
                <a:ext cx="3771" cy="347"/>
              </a:xfrm>
              <a:prstGeom prst="rect">
                <a:avLst/>
              </a:prstGeom>
              <a:solidFill>
                <a:srgbClr val="006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3021" name="Rectangle 13"/>
              <p:cNvSpPr>
                <a:spLocks noChangeArrowheads="1"/>
              </p:cNvSpPr>
              <p:nvPr/>
            </p:nvSpPr>
            <p:spPr bwMode="auto">
              <a:xfrm>
                <a:off x="1360" y="4564"/>
                <a:ext cx="3771" cy="347"/>
              </a:xfrm>
              <a:prstGeom prst="rect">
                <a:avLst/>
              </a:prstGeom>
              <a:noFill/>
              <a:ln w="889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43022" name="Rectangle 14"/>
            <p:cNvSpPr>
              <a:spLocks noChangeArrowheads="1"/>
            </p:cNvSpPr>
            <p:nvPr/>
          </p:nvSpPr>
          <p:spPr bwMode="auto">
            <a:xfrm>
              <a:off x="1503" y="4632"/>
              <a:ext cx="3126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itchFamily="18" charset="0"/>
                  <a:cs typeface="Arial" pitchFamily="34" charset="0"/>
                </a:rPr>
                <a:t>CENTRAL FINANCE COMMISSION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23" name="Rectangle 15"/>
            <p:cNvSpPr>
              <a:spLocks noChangeArrowheads="1"/>
            </p:cNvSpPr>
            <p:nvPr/>
          </p:nvSpPr>
          <p:spPr bwMode="auto">
            <a:xfrm>
              <a:off x="4925" y="4632"/>
              <a:ext cx="46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24" name="Rectangle 16"/>
            <p:cNvSpPr>
              <a:spLocks noChangeArrowheads="1"/>
            </p:cNvSpPr>
            <p:nvPr/>
          </p:nvSpPr>
          <p:spPr bwMode="auto">
            <a:xfrm>
              <a:off x="8884" y="4631"/>
              <a:ext cx="46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3025" name="Group 17"/>
            <p:cNvGrpSpPr>
              <a:grpSpLocks/>
            </p:cNvGrpSpPr>
            <p:nvPr/>
          </p:nvGrpSpPr>
          <p:grpSpPr bwMode="auto">
            <a:xfrm>
              <a:off x="9755" y="4566"/>
              <a:ext cx="3636" cy="346"/>
              <a:chOff x="9755" y="4566"/>
              <a:chExt cx="3636" cy="346"/>
            </a:xfrm>
          </p:grpSpPr>
          <p:sp>
            <p:nvSpPr>
              <p:cNvPr id="43026" name="Rectangle 18"/>
              <p:cNvSpPr>
                <a:spLocks noChangeArrowheads="1"/>
              </p:cNvSpPr>
              <p:nvPr/>
            </p:nvSpPr>
            <p:spPr bwMode="auto">
              <a:xfrm>
                <a:off x="9755" y="4566"/>
                <a:ext cx="3636" cy="346"/>
              </a:xfrm>
              <a:prstGeom prst="rect">
                <a:avLst/>
              </a:prstGeom>
              <a:solidFill>
                <a:srgbClr val="006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3027" name="Rectangle 19"/>
              <p:cNvSpPr>
                <a:spLocks noChangeArrowheads="1"/>
              </p:cNvSpPr>
              <p:nvPr/>
            </p:nvSpPr>
            <p:spPr bwMode="auto">
              <a:xfrm>
                <a:off x="9755" y="4566"/>
                <a:ext cx="3636" cy="346"/>
              </a:xfrm>
              <a:prstGeom prst="rect">
                <a:avLst/>
              </a:prstGeom>
              <a:noFill/>
              <a:ln w="889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43028" name="Rectangle 20"/>
            <p:cNvSpPr>
              <a:spLocks noChangeArrowheads="1"/>
            </p:cNvSpPr>
            <p:nvPr/>
          </p:nvSpPr>
          <p:spPr bwMode="auto">
            <a:xfrm>
              <a:off x="9937" y="4633"/>
              <a:ext cx="3307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CENTRAL GOVERNMENT  SCHEMES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29" name="Rectangle 21"/>
            <p:cNvSpPr>
              <a:spLocks noChangeArrowheads="1"/>
            </p:cNvSpPr>
            <p:nvPr/>
          </p:nvSpPr>
          <p:spPr bwMode="auto">
            <a:xfrm>
              <a:off x="13213" y="4633"/>
              <a:ext cx="46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3030" name="Group 22"/>
            <p:cNvGrpSpPr>
              <a:grpSpLocks/>
            </p:cNvGrpSpPr>
            <p:nvPr/>
          </p:nvGrpSpPr>
          <p:grpSpPr bwMode="auto">
            <a:xfrm>
              <a:off x="5897" y="5962"/>
              <a:ext cx="3250" cy="673"/>
              <a:chOff x="5897" y="5962"/>
              <a:chExt cx="3250" cy="673"/>
            </a:xfrm>
          </p:grpSpPr>
          <p:sp>
            <p:nvSpPr>
              <p:cNvPr id="43031" name="Rectangle 23"/>
              <p:cNvSpPr>
                <a:spLocks noChangeArrowheads="1"/>
              </p:cNvSpPr>
              <p:nvPr/>
            </p:nvSpPr>
            <p:spPr bwMode="auto">
              <a:xfrm>
                <a:off x="5897" y="5962"/>
                <a:ext cx="3250" cy="673"/>
              </a:xfrm>
              <a:prstGeom prst="rect">
                <a:avLst/>
              </a:prstGeom>
              <a:solidFill>
                <a:srgbClr val="E36C0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3032" name="Rectangle 24"/>
              <p:cNvSpPr>
                <a:spLocks noChangeArrowheads="1"/>
              </p:cNvSpPr>
              <p:nvPr/>
            </p:nvSpPr>
            <p:spPr bwMode="auto">
              <a:xfrm>
                <a:off x="5897" y="5962"/>
                <a:ext cx="3250" cy="673"/>
              </a:xfrm>
              <a:prstGeom prst="rect">
                <a:avLst/>
              </a:prstGeom>
              <a:noFill/>
              <a:ln w="889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43033" name="Rectangle 25"/>
            <p:cNvSpPr>
              <a:spLocks noChangeArrowheads="1"/>
            </p:cNvSpPr>
            <p:nvPr/>
          </p:nvSpPr>
          <p:spPr bwMode="auto">
            <a:xfrm>
              <a:off x="6499" y="6029"/>
              <a:ext cx="2031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itchFamily="18" charset="0"/>
                  <a:cs typeface="Arial" pitchFamily="34" charset="0"/>
                </a:rPr>
                <a:t>STATE GOVERNMENT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34" name="Rectangle 26"/>
            <p:cNvSpPr>
              <a:spLocks noChangeArrowheads="1"/>
            </p:cNvSpPr>
            <p:nvPr/>
          </p:nvSpPr>
          <p:spPr bwMode="auto">
            <a:xfrm>
              <a:off x="6972" y="6320"/>
              <a:ext cx="873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900" b="1" dirty="0" smtClean="0">
                  <a:solidFill>
                    <a:srgbClr val="000000"/>
                  </a:solidFill>
                  <a:latin typeface="Palatino Linotype" pitchFamily="18" charset="0"/>
                  <a:cs typeface="Arial" pitchFamily="34" charset="0"/>
                </a:rPr>
                <a:t>REVENUES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35" name="Rectangle 27"/>
            <p:cNvSpPr>
              <a:spLocks noChangeArrowheads="1"/>
            </p:cNvSpPr>
            <p:nvPr/>
          </p:nvSpPr>
          <p:spPr bwMode="auto">
            <a:xfrm>
              <a:off x="8073" y="6320"/>
              <a:ext cx="46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3036" name="Group 28"/>
            <p:cNvGrpSpPr>
              <a:grpSpLocks/>
            </p:cNvGrpSpPr>
            <p:nvPr/>
          </p:nvGrpSpPr>
          <p:grpSpPr bwMode="auto">
            <a:xfrm>
              <a:off x="2119" y="7375"/>
              <a:ext cx="3065" cy="377"/>
              <a:chOff x="1564" y="7375"/>
              <a:chExt cx="3582" cy="377"/>
            </a:xfrm>
          </p:grpSpPr>
          <p:sp>
            <p:nvSpPr>
              <p:cNvPr id="43037" name="Rectangle 29"/>
              <p:cNvSpPr>
                <a:spLocks noChangeArrowheads="1"/>
              </p:cNvSpPr>
              <p:nvPr/>
            </p:nvSpPr>
            <p:spPr bwMode="auto">
              <a:xfrm>
                <a:off x="1564" y="7375"/>
                <a:ext cx="3582" cy="377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3038" name="Rectangle 30"/>
              <p:cNvSpPr>
                <a:spLocks noChangeArrowheads="1"/>
              </p:cNvSpPr>
              <p:nvPr/>
            </p:nvSpPr>
            <p:spPr bwMode="auto">
              <a:xfrm>
                <a:off x="1564" y="7375"/>
                <a:ext cx="3582" cy="377"/>
              </a:xfrm>
              <a:prstGeom prst="rect">
                <a:avLst/>
              </a:prstGeom>
              <a:noFill/>
              <a:ln w="889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43039" name="Rectangle 31"/>
            <p:cNvSpPr>
              <a:spLocks noChangeArrowheads="1"/>
            </p:cNvSpPr>
            <p:nvPr/>
          </p:nvSpPr>
          <p:spPr bwMode="auto">
            <a:xfrm>
              <a:off x="2188" y="7442"/>
              <a:ext cx="2839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itchFamily="18" charset="0"/>
                  <a:cs typeface="Arial" pitchFamily="34" charset="0"/>
                </a:rPr>
                <a:t>STATE FINANCE COMMISSION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40" name="Rectangle 32"/>
            <p:cNvSpPr>
              <a:spLocks noChangeArrowheads="1"/>
            </p:cNvSpPr>
            <p:nvPr/>
          </p:nvSpPr>
          <p:spPr bwMode="auto">
            <a:xfrm>
              <a:off x="4964" y="7442"/>
              <a:ext cx="46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3041" name="Group 33"/>
            <p:cNvGrpSpPr>
              <a:grpSpLocks/>
            </p:cNvGrpSpPr>
            <p:nvPr/>
          </p:nvGrpSpPr>
          <p:grpSpPr bwMode="auto">
            <a:xfrm>
              <a:off x="5961" y="8667"/>
              <a:ext cx="3250" cy="419"/>
              <a:chOff x="5886" y="8607"/>
              <a:chExt cx="3250" cy="419"/>
            </a:xfrm>
          </p:grpSpPr>
          <p:sp>
            <p:nvSpPr>
              <p:cNvPr id="43042" name="Rectangle 34"/>
              <p:cNvSpPr>
                <a:spLocks noChangeArrowheads="1"/>
              </p:cNvSpPr>
              <p:nvPr/>
            </p:nvSpPr>
            <p:spPr bwMode="auto">
              <a:xfrm>
                <a:off x="5886" y="8607"/>
                <a:ext cx="3250" cy="419"/>
              </a:xfrm>
              <a:prstGeom prst="rect">
                <a:avLst/>
              </a:prstGeom>
              <a:solidFill>
                <a:srgbClr val="0F243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3043" name="Rectangle 35"/>
              <p:cNvSpPr>
                <a:spLocks noChangeArrowheads="1"/>
              </p:cNvSpPr>
              <p:nvPr/>
            </p:nvSpPr>
            <p:spPr bwMode="auto">
              <a:xfrm>
                <a:off x="5886" y="8607"/>
                <a:ext cx="3250" cy="419"/>
              </a:xfrm>
              <a:prstGeom prst="rect">
                <a:avLst/>
              </a:prstGeom>
              <a:noFill/>
              <a:ln w="889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43044" name="Rectangle 36"/>
            <p:cNvSpPr>
              <a:spLocks noChangeArrowheads="1"/>
            </p:cNvSpPr>
            <p:nvPr/>
          </p:nvSpPr>
          <p:spPr bwMode="auto">
            <a:xfrm>
              <a:off x="6419" y="8764"/>
              <a:ext cx="211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Palatino Linotype" pitchFamily="18" charset="0"/>
                  <a:cs typeface="Arial" pitchFamily="34" charset="0"/>
                </a:rPr>
                <a:t>URBAN LOCAL BODIES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45" name="Rectangle 37"/>
            <p:cNvSpPr>
              <a:spLocks noChangeArrowheads="1"/>
            </p:cNvSpPr>
            <p:nvPr/>
          </p:nvSpPr>
          <p:spPr bwMode="auto">
            <a:xfrm>
              <a:off x="8722" y="8674"/>
              <a:ext cx="46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Palatino Linotype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3046" name="Group 38"/>
            <p:cNvGrpSpPr>
              <a:grpSpLocks/>
            </p:cNvGrpSpPr>
            <p:nvPr/>
          </p:nvGrpSpPr>
          <p:grpSpPr bwMode="auto">
            <a:xfrm>
              <a:off x="9307" y="7366"/>
              <a:ext cx="2936" cy="376"/>
              <a:chOff x="9757" y="7366"/>
              <a:chExt cx="3636" cy="376"/>
            </a:xfrm>
          </p:grpSpPr>
          <p:sp>
            <p:nvSpPr>
              <p:cNvPr id="43047" name="Rectangle 39"/>
              <p:cNvSpPr>
                <a:spLocks noChangeArrowheads="1"/>
              </p:cNvSpPr>
              <p:nvPr/>
            </p:nvSpPr>
            <p:spPr bwMode="auto">
              <a:xfrm>
                <a:off x="9757" y="7366"/>
                <a:ext cx="3636" cy="376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3048" name="Rectangle 40"/>
              <p:cNvSpPr>
                <a:spLocks noChangeArrowheads="1"/>
              </p:cNvSpPr>
              <p:nvPr/>
            </p:nvSpPr>
            <p:spPr bwMode="auto">
              <a:xfrm>
                <a:off x="9757" y="7366"/>
                <a:ext cx="3636" cy="376"/>
              </a:xfrm>
              <a:prstGeom prst="rect">
                <a:avLst/>
              </a:prstGeom>
              <a:noFill/>
              <a:ln w="889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43049" name="Rectangle 41"/>
            <p:cNvSpPr>
              <a:spLocks noChangeArrowheads="1"/>
            </p:cNvSpPr>
            <p:nvPr/>
          </p:nvSpPr>
          <p:spPr bwMode="auto">
            <a:xfrm>
              <a:off x="9385" y="7433"/>
              <a:ext cx="2606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900" b="1" dirty="0" smtClean="0">
                  <a:solidFill>
                    <a:srgbClr val="000000"/>
                  </a:solidFill>
                  <a:latin typeface="Palatino Linotype" pitchFamily="18" charset="0"/>
                  <a:cs typeface="Arial" pitchFamily="34" charset="0"/>
                </a:rPr>
                <a:t>STATE GOVERNMENT SCHEMES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50" name="Rectangle 42"/>
            <p:cNvSpPr>
              <a:spLocks noChangeArrowheads="1"/>
            </p:cNvSpPr>
            <p:nvPr/>
          </p:nvSpPr>
          <p:spPr bwMode="auto">
            <a:xfrm>
              <a:off x="13216" y="7433"/>
              <a:ext cx="46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51" name="Line 43"/>
            <p:cNvSpPr>
              <a:spLocks noChangeShapeType="1"/>
            </p:cNvSpPr>
            <p:nvPr/>
          </p:nvSpPr>
          <p:spPr bwMode="auto">
            <a:xfrm>
              <a:off x="7554" y="3797"/>
              <a:ext cx="1" cy="1177"/>
            </a:xfrm>
            <a:prstGeom prst="line">
              <a:avLst/>
            </a:prstGeom>
            <a:noFill/>
            <a:ln w="8890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3052" name="Line 44"/>
            <p:cNvSpPr>
              <a:spLocks noChangeShapeType="1"/>
            </p:cNvSpPr>
            <p:nvPr/>
          </p:nvSpPr>
          <p:spPr bwMode="auto">
            <a:xfrm>
              <a:off x="2928" y="4030"/>
              <a:ext cx="8578" cy="1"/>
            </a:xfrm>
            <a:prstGeom prst="line">
              <a:avLst/>
            </a:prstGeom>
            <a:noFill/>
            <a:ln w="8890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3053" name="Line 45"/>
            <p:cNvSpPr>
              <a:spLocks noChangeShapeType="1"/>
            </p:cNvSpPr>
            <p:nvPr/>
          </p:nvSpPr>
          <p:spPr bwMode="auto">
            <a:xfrm>
              <a:off x="2928" y="4030"/>
              <a:ext cx="1" cy="535"/>
            </a:xfrm>
            <a:prstGeom prst="line">
              <a:avLst/>
            </a:prstGeom>
            <a:noFill/>
            <a:ln w="8890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3054" name="Line 46"/>
            <p:cNvSpPr>
              <a:spLocks noChangeShapeType="1"/>
            </p:cNvSpPr>
            <p:nvPr/>
          </p:nvSpPr>
          <p:spPr bwMode="auto">
            <a:xfrm>
              <a:off x="11506" y="4030"/>
              <a:ext cx="1" cy="534"/>
            </a:xfrm>
            <a:prstGeom prst="line">
              <a:avLst/>
            </a:prstGeom>
            <a:noFill/>
            <a:ln w="8890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3055" name="Line 47"/>
            <p:cNvSpPr>
              <a:spLocks noChangeShapeType="1"/>
            </p:cNvSpPr>
            <p:nvPr/>
          </p:nvSpPr>
          <p:spPr bwMode="auto">
            <a:xfrm>
              <a:off x="7554" y="4912"/>
              <a:ext cx="1" cy="1050"/>
            </a:xfrm>
            <a:prstGeom prst="line">
              <a:avLst/>
            </a:prstGeom>
            <a:noFill/>
            <a:ln w="8890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3056" name="Freeform 48"/>
            <p:cNvSpPr>
              <a:spLocks noEditPoints="1"/>
            </p:cNvSpPr>
            <p:nvPr/>
          </p:nvSpPr>
          <p:spPr bwMode="auto">
            <a:xfrm>
              <a:off x="2918" y="4926"/>
              <a:ext cx="4572" cy="1022"/>
            </a:xfrm>
            <a:custGeom>
              <a:avLst/>
              <a:gdLst/>
              <a:ahLst/>
              <a:cxnLst>
                <a:cxn ang="0">
                  <a:pos x="44" y="5"/>
                </a:cxn>
                <a:cxn ang="0">
                  <a:pos x="15930" y="3778"/>
                </a:cxn>
                <a:cxn ang="0">
                  <a:pos x="15955" y="3818"/>
                </a:cxn>
                <a:cxn ang="0">
                  <a:pos x="15914" y="3843"/>
                </a:cxn>
                <a:cxn ang="0">
                  <a:pos x="29" y="70"/>
                </a:cxn>
                <a:cxn ang="0">
                  <a:pos x="4" y="29"/>
                </a:cxn>
                <a:cxn ang="0">
                  <a:pos x="44" y="5"/>
                </a:cxn>
                <a:cxn ang="0">
                  <a:pos x="15904" y="3600"/>
                </a:cxn>
                <a:cxn ang="0">
                  <a:pos x="16246" y="3887"/>
                </a:cxn>
                <a:cxn ang="0">
                  <a:pos x="15811" y="3989"/>
                </a:cxn>
                <a:cxn ang="0">
                  <a:pos x="15904" y="3600"/>
                </a:cxn>
              </a:cxnLst>
              <a:rect l="0" t="0" r="r" b="b"/>
              <a:pathLst>
                <a:path w="16246" h="3989">
                  <a:moveTo>
                    <a:pt x="44" y="5"/>
                  </a:moveTo>
                  <a:lnTo>
                    <a:pt x="15930" y="3778"/>
                  </a:lnTo>
                  <a:cubicBezTo>
                    <a:pt x="15948" y="3782"/>
                    <a:pt x="15959" y="3800"/>
                    <a:pt x="15955" y="3818"/>
                  </a:cubicBezTo>
                  <a:cubicBezTo>
                    <a:pt x="15950" y="3836"/>
                    <a:pt x="15932" y="3847"/>
                    <a:pt x="15914" y="3843"/>
                  </a:cubicBezTo>
                  <a:lnTo>
                    <a:pt x="29" y="70"/>
                  </a:lnTo>
                  <a:cubicBezTo>
                    <a:pt x="11" y="65"/>
                    <a:pt x="0" y="47"/>
                    <a:pt x="4" y="29"/>
                  </a:cubicBezTo>
                  <a:cubicBezTo>
                    <a:pt x="8" y="12"/>
                    <a:pt x="26" y="0"/>
                    <a:pt x="44" y="5"/>
                  </a:cubicBezTo>
                  <a:close/>
                  <a:moveTo>
                    <a:pt x="15904" y="3600"/>
                  </a:moveTo>
                  <a:lnTo>
                    <a:pt x="16246" y="3887"/>
                  </a:lnTo>
                  <a:lnTo>
                    <a:pt x="15811" y="3989"/>
                  </a:lnTo>
                  <a:lnTo>
                    <a:pt x="15904" y="3600"/>
                  </a:lnTo>
                  <a:close/>
                </a:path>
              </a:pathLst>
            </a:custGeom>
            <a:solidFill>
              <a:srgbClr val="000000"/>
            </a:solidFill>
            <a:ln w="1270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3057" name="Freeform 49"/>
            <p:cNvSpPr>
              <a:spLocks noEditPoints="1"/>
            </p:cNvSpPr>
            <p:nvPr/>
          </p:nvSpPr>
          <p:spPr bwMode="auto">
            <a:xfrm>
              <a:off x="7567" y="4902"/>
              <a:ext cx="3949" cy="1049"/>
            </a:xfrm>
            <a:custGeom>
              <a:avLst/>
              <a:gdLst/>
              <a:ahLst/>
              <a:cxnLst>
                <a:cxn ang="0">
                  <a:pos x="7001" y="34"/>
                </a:cxn>
                <a:cxn ang="0">
                  <a:pos x="165" y="1974"/>
                </a:cxn>
                <a:cxn ang="0">
                  <a:pos x="144" y="1962"/>
                </a:cxn>
                <a:cxn ang="0">
                  <a:pos x="156" y="1942"/>
                </a:cxn>
                <a:cxn ang="0">
                  <a:pos x="6992" y="2"/>
                </a:cxn>
                <a:cxn ang="0">
                  <a:pos x="7013" y="14"/>
                </a:cxn>
                <a:cxn ang="0">
                  <a:pos x="7001" y="34"/>
                </a:cxn>
                <a:cxn ang="0">
                  <a:pos x="220" y="2045"/>
                </a:cxn>
                <a:cxn ang="0">
                  <a:pos x="0" y="2003"/>
                </a:cxn>
                <a:cxn ang="0">
                  <a:pos x="165" y="1852"/>
                </a:cxn>
                <a:cxn ang="0">
                  <a:pos x="220" y="2045"/>
                </a:cxn>
              </a:cxnLst>
              <a:rect l="0" t="0" r="r" b="b"/>
              <a:pathLst>
                <a:path w="7015" h="2045">
                  <a:moveTo>
                    <a:pt x="7001" y="34"/>
                  </a:moveTo>
                  <a:lnTo>
                    <a:pt x="165" y="1974"/>
                  </a:lnTo>
                  <a:cubicBezTo>
                    <a:pt x="156" y="1976"/>
                    <a:pt x="147" y="1971"/>
                    <a:pt x="144" y="1962"/>
                  </a:cubicBezTo>
                  <a:cubicBezTo>
                    <a:pt x="142" y="1953"/>
                    <a:pt x="147" y="1944"/>
                    <a:pt x="156" y="1942"/>
                  </a:cubicBezTo>
                  <a:lnTo>
                    <a:pt x="6992" y="2"/>
                  </a:lnTo>
                  <a:cubicBezTo>
                    <a:pt x="7001" y="0"/>
                    <a:pt x="7010" y="5"/>
                    <a:pt x="7013" y="14"/>
                  </a:cubicBezTo>
                  <a:cubicBezTo>
                    <a:pt x="7015" y="22"/>
                    <a:pt x="7010" y="32"/>
                    <a:pt x="7001" y="34"/>
                  </a:cubicBezTo>
                  <a:close/>
                  <a:moveTo>
                    <a:pt x="220" y="2045"/>
                  </a:moveTo>
                  <a:lnTo>
                    <a:pt x="0" y="2003"/>
                  </a:lnTo>
                  <a:lnTo>
                    <a:pt x="165" y="1852"/>
                  </a:lnTo>
                  <a:lnTo>
                    <a:pt x="220" y="2045"/>
                  </a:lnTo>
                  <a:close/>
                </a:path>
              </a:pathLst>
            </a:custGeom>
            <a:solidFill>
              <a:srgbClr val="000000"/>
            </a:solidFill>
            <a:ln w="1270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3058" name="Line 50"/>
            <p:cNvSpPr>
              <a:spLocks noChangeShapeType="1"/>
            </p:cNvSpPr>
            <p:nvPr/>
          </p:nvSpPr>
          <p:spPr bwMode="auto">
            <a:xfrm flipV="1">
              <a:off x="3056" y="6385"/>
              <a:ext cx="1" cy="990"/>
            </a:xfrm>
            <a:prstGeom prst="line">
              <a:avLst/>
            </a:prstGeom>
            <a:noFill/>
            <a:ln w="8890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3059" name="Line 51"/>
            <p:cNvSpPr>
              <a:spLocks noChangeShapeType="1"/>
            </p:cNvSpPr>
            <p:nvPr/>
          </p:nvSpPr>
          <p:spPr bwMode="auto">
            <a:xfrm flipV="1">
              <a:off x="11722" y="6304"/>
              <a:ext cx="1" cy="1018"/>
            </a:xfrm>
            <a:prstGeom prst="line">
              <a:avLst/>
            </a:prstGeom>
            <a:noFill/>
            <a:ln w="8890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3060" name="Line 52"/>
            <p:cNvSpPr>
              <a:spLocks noChangeShapeType="1"/>
            </p:cNvSpPr>
            <p:nvPr/>
          </p:nvSpPr>
          <p:spPr bwMode="auto">
            <a:xfrm>
              <a:off x="3056" y="6385"/>
              <a:ext cx="2841" cy="1"/>
            </a:xfrm>
            <a:prstGeom prst="line">
              <a:avLst/>
            </a:prstGeom>
            <a:noFill/>
            <a:ln w="8890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3061" name="Line 53"/>
            <p:cNvSpPr>
              <a:spLocks noChangeShapeType="1"/>
            </p:cNvSpPr>
            <p:nvPr/>
          </p:nvSpPr>
          <p:spPr bwMode="auto">
            <a:xfrm flipH="1">
              <a:off x="9147" y="6304"/>
              <a:ext cx="2575" cy="1"/>
            </a:xfrm>
            <a:prstGeom prst="line">
              <a:avLst/>
            </a:prstGeom>
            <a:noFill/>
            <a:ln w="8890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3062" name="Freeform 54"/>
            <p:cNvSpPr>
              <a:spLocks noEditPoints="1"/>
            </p:cNvSpPr>
            <p:nvPr/>
          </p:nvSpPr>
          <p:spPr bwMode="auto">
            <a:xfrm>
              <a:off x="3045" y="7743"/>
              <a:ext cx="4509" cy="894"/>
            </a:xfrm>
            <a:custGeom>
              <a:avLst/>
              <a:gdLst/>
              <a:ahLst/>
              <a:cxnLst>
                <a:cxn ang="0">
                  <a:pos x="44" y="4"/>
                </a:cxn>
                <a:cxn ang="0">
                  <a:pos x="15701" y="3272"/>
                </a:cxn>
                <a:cxn ang="0">
                  <a:pos x="15726" y="3311"/>
                </a:cxn>
                <a:cxn ang="0">
                  <a:pos x="15687" y="3337"/>
                </a:cxn>
                <a:cxn ang="0">
                  <a:pos x="30" y="69"/>
                </a:cxn>
                <a:cxn ang="0">
                  <a:pos x="4" y="29"/>
                </a:cxn>
                <a:cxn ang="0">
                  <a:pos x="44" y="4"/>
                </a:cxn>
                <a:cxn ang="0">
                  <a:pos x="15669" y="3095"/>
                </a:cxn>
                <a:cxn ang="0">
                  <a:pos x="16020" y="3373"/>
                </a:cxn>
                <a:cxn ang="0">
                  <a:pos x="15588" y="3487"/>
                </a:cxn>
                <a:cxn ang="0">
                  <a:pos x="15669" y="3095"/>
                </a:cxn>
              </a:cxnLst>
              <a:rect l="0" t="0" r="r" b="b"/>
              <a:pathLst>
                <a:path w="16020" h="3487">
                  <a:moveTo>
                    <a:pt x="44" y="4"/>
                  </a:moveTo>
                  <a:lnTo>
                    <a:pt x="15701" y="3272"/>
                  </a:lnTo>
                  <a:cubicBezTo>
                    <a:pt x="15719" y="3276"/>
                    <a:pt x="15730" y="3293"/>
                    <a:pt x="15726" y="3311"/>
                  </a:cubicBezTo>
                  <a:cubicBezTo>
                    <a:pt x="15723" y="3330"/>
                    <a:pt x="15705" y="3341"/>
                    <a:pt x="15687" y="3337"/>
                  </a:cubicBezTo>
                  <a:lnTo>
                    <a:pt x="30" y="69"/>
                  </a:lnTo>
                  <a:cubicBezTo>
                    <a:pt x="12" y="65"/>
                    <a:pt x="0" y="47"/>
                    <a:pt x="4" y="29"/>
                  </a:cubicBezTo>
                  <a:cubicBezTo>
                    <a:pt x="8" y="11"/>
                    <a:pt x="26" y="0"/>
                    <a:pt x="44" y="4"/>
                  </a:cubicBezTo>
                  <a:close/>
                  <a:moveTo>
                    <a:pt x="15669" y="3095"/>
                  </a:moveTo>
                  <a:lnTo>
                    <a:pt x="16020" y="3373"/>
                  </a:lnTo>
                  <a:lnTo>
                    <a:pt x="15588" y="3487"/>
                  </a:lnTo>
                  <a:lnTo>
                    <a:pt x="15669" y="3095"/>
                  </a:lnTo>
                  <a:close/>
                </a:path>
              </a:pathLst>
            </a:custGeom>
            <a:solidFill>
              <a:srgbClr val="000000"/>
            </a:solidFill>
            <a:ln w="1270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3063" name="Freeform 55"/>
            <p:cNvSpPr>
              <a:spLocks noEditPoints="1"/>
            </p:cNvSpPr>
            <p:nvPr/>
          </p:nvSpPr>
          <p:spPr bwMode="auto">
            <a:xfrm>
              <a:off x="7656" y="7732"/>
              <a:ext cx="4076" cy="902"/>
            </a:xfrm>
            <a:custGeom>
              <a:avLst/>
              <a:gdLst/>
              <a:ahLst/>
              <a:cxnLst>
                <a:cxn ang="0">
                  <a:pos x="7228" y="35"/>
                </a:cxn>
                <a:cxn ang="0">
                  <a:pos x="167" y="1685"/>
                </a:cxn>
                <a:cxn ang="0">
                  <a:pos x="147" y="1673"/>
                </a:cxn>
                <a:cxn ang="0">
                  <a:pos x="159" y="1653"/>
                </a:cxn>
                <a:cxn ang="0">
                  <a:pos x="7220" y="3"/>
                </a:cxn>
                <a:cxn ang="0">
                  <a:pos x="7240" y="15"/>
                </a:cxn>
                <a:cxn ang="0">
                  <a:pos x="7228" y="35"/>
                </a:cxn>
                <a:cxn ang="0">
                  <a:pos x="218" y="1759"/>
                </a:cxn>
                <a:cxn ang="0">
                  <a:pos x="0" y="1707"/>
                </a:cxn>
                <a:cxn ang="0">
                  <a:pos x="172" y="1564"/>
                </a:cxn>
                <a:cxn ang="0">
                  <a:pos x="218" y="1759"/>
                </a:cxn>
              </a:cxnLst>
              <a:rect l="0" t="0" r="r" b="b"/>
              <a:pathLst>
                <a:path w="7242" h="1759">
                  <a:moveTo>
                    <a:pt x="7228" y="35"/>
                  </a:moveTo>
                  <a:lnTo>
                    <a:pt x="167" y="1685"/>
                  </a:lnTo>
                  <a:cubicBezTo>
                    <a:pt x="158" y="1688"/>
                    <a:pt x="149" y="1682"/>
                    <a:pt x="147" y="1673"/>
                  </a:cubicBezTo>
                  <a:cubicBezTo>
                    <a:pt x="144" y="1664"/>
                    <a:pt x="150" y="1655"/>
                    <a:pt x="159" y="1653"/>
                  </a:cubicBezTo>
                  <a:lnTo>
                    <a:pt x="7220" y="3"/>
                  </a:lnTo>
                  <a:cubicBezTo>
                    <a:pt x="7229" y="0"/>
                    <a:pt x="7238" y="6"/>
                    <a:pt x="7240" y="15"/>
                  </a:cubicBezTo>
                  <a:cubicBezTo>
                    <a:pt x="7242" y="24"/>
                    <a:pt x="7237" y="33"/>
                    <a:pt x="7228" y="35"/>
                  </a:cubicBezTo>
                  <a:close/>
                  <a:moveTo>
                    <a:pt x="218" y="1759"/>
                  </a:moveTo>
                  <a:lnTo>
                    <a:pt x="0" y="1707"/>
                  </a:lnTo>
                  <a:lnTo>
                    <a:pt x="172" y="1564"/>
                  </a:lnTo>
                  <a:lnTo>
                    <a:pt x="218" y="1759"/>
                  </a:lnTo>
                  <a:close/>
                </a:path>
              </a:pathLst>
            </a:custGeom>
            <a:solidFill>
              <a:srgbClr val="000000"/>
            </a:solidFill>
            <a:ln w="1270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3064" name="Rectangle 56"/>
            <p:cNvSpPr>
              <a:spLocks noChangeArrowheads="1"/>
            </p:cNvSpPr>
            <p:nvPr/>
          </p:nvSpPr>
          <p:spPr bwMode="auto">
            <a:xfrm>
              <a:off x="8634" y="5192"/>
              <a:ext cx="26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66" name="Rectangle 58"/>
            <p:cNvSpPr>
              <a:spLocks noChangeArrowheads="1"/>
            </p:cNvSpPr>
            <p:nvPr/>
          </p:nvSpPr>
          <p:spPr bwMode="auto">
            <a:xfrm>
              <a:off x="10881" y="5715"/>
              <a:ext cx="26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69" name="Rectangle 61"/>
            <p:cNvSpPr>
              <a:spLocks noChangeArrowheads="1"/>
            </p:cNvSpPr>
            <p:nvPr/>
          </p:nvSpPr>
          <p:spPr bwMode="auto">
            <a:xfrm>
              <a:off x="5912" y="5715"/>
              <a:ext cx="26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72" name="Rectangle 64"/>
            <p:cNvSpPr>
              <a:spLocks noChangeArrowheads="1"/>
            </p:cNvSpPr>
            <p:nvPr/>
          </p:nvSpPr>
          <p:spPr bwMode="auto">
            <a:xfrm>
              <a:off x="8289" y="6898"/>
              <a:ext cx="26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73" name="Line 65"/>
            <p:cNvSpPr>
              <a:spLocks noChangeShapeType="1"/>
            </p:cNvSpPr>
            <p:nvPr/>
          </p:nvSpPr>
          <p:spPr bwMode="auto">
            <a:xfrm>
              <a:off x="7593" y="6635"/>
              <a:ext cx="1" cy="1972"/>
            </a:xfrm>
            <a:prstGeom prst="line">
              <a:avLst/>
            </a:prstGeom>
            <a:noFill/>
            <a:ln w="8890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3076" name="Rectangle 68"/>
            <p:cNvSpPr>
              <a:spLocks noChangeArrowheads="1"/>
            </p:cNvSpPr>
            <p:nvPr/>
          </p:nvSpPr>
          <p:spPr bwMode="auto">
            <a:xfrm>
              <a:off x="5990" y="8395"/>
              <a:ext cx="26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79" name="Rectangle 71"/>
            <p:cNvSpPr>
              <a:spLocks noChangeArrowheads="1"/>
            </p:cNvSpPr>
            <p:nvPr/>
          </p:nvSpPr>
          <p:spPr bwMode="auto">
            <a:xfrm>
              <a:off x="8649" y="8159"/>
              <a:ext cx="26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84" name="Rectangle 76"/>
            <p:cNvSpPr>
              <a:spLocks noChangeArrowheads="1"/>
            </p:cNvSpPr>
            <p:nvPr/>
          </p:nvSpPr>
          <p:spPr bwMode="auto">
            <a:xfrm>
              <a:off x="9946" y="8360"/>
              <a:ext cx="26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86" name="Rectangle 78"/>
            <p:cNvSpPr>
              <a:spLocks noChangeArrowheads="1"/>
            </p:cNvSpPr>
            <p:nvPr/>
          </p:nvSpPr>
          <p:spPr bwMode="auto">
            <a:xfrm>
              <a:off x="10536" y="8360"/>
              <a:ext cx="26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87" name="Rectangle 79"/>
            <p:cNvSpPr>
              <a:spLocks noChangeArrowheads="1"/>
            </p:cNvSpPr>
            <p:nvPr/>
          </p:nvSpPr>
          <p:spPr bwMode="auto">
            <a:xfrm>
              <a:off x="3298" y="5859"/>
              <a:ext cx="31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88" name="Rectangle 80"/>
            <p:cNvSpPr>
              <a:spLocks noChangeArrowheads="1"/>
            </p:cNvSpPr>
            <p:nvPr/>
          </p:nvSpPr>
          <p:spPr bwMode="auto">
            <a:xfrm>
              <a:off x="3237" y="8373"/>
              <a:ext cx="31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89" name="Rectangle 81"/>
            <p:cNvSpPr>
              <a:spLocks noChangeArrowheads="1"/>
            </p:cNvSpPr>
            <p:nvPr/>
          </p:nvSpPr>
          <p:spPr bwMode="auto">
            <a:xfrm>
              <a:off x="3325" y="8373"/>
              <a:ext cx="31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alatino Linotype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3090" name="AutoShape 82"/>
            <p:cNvCxnSpPr>
              <a:cxnSpLocks noChangeShapeType="1"/>
            </p:cNvCxnSpPr>
            <p:nvPr/>
          </p:nvCxnSpPr>
          <p:spPr bwMode="auto">
            <a:xfrm>
              <a:off x="12764" y="4926"/>
              <a:ext cx="1" cy="391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3091" name="AutoShape 83"/>
            <p:cNvCxnSpPr>
              <a:cxnSpLocks noChangeShapeType="1"/>
            </p:cNvCxnSpPr>
            <p:nvPr/>
          </p:nvCxnSpPr>
          <p:spPr bwMode="auto">
            <a:xfrm>
              <a:off x="1814" y="4926"/>
              <a:ext cx="1" cy="391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3092" name="AutoShape 84"/>
            <p:cNvCxnSpPr>
              <a:cxnSpLocks noChangeShapeType="1"/>
            </p:cNvCxnSpPr>
            <p:nvPr/>
          </p:nvCxnSpPr>
          <p:spPr bwMode="auto">
            <a:xfrm>
              <a:off x="1814" y="8841"/>
              <a:ext cx="412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3093" name="AutoShape 85"/>
            <p:cNvCxnSpPr>
              <a:cxnSpLocks noChangeShapeType="1"/>
            </p:cNvCxnSpPr>
            <p:nvPr/>
          </p:nvCxnSpPr>
          <p:spPr bwMode="auto">
            <a:xfrm>
              <a:off x="9232" y="8840"/>
              <a:ext cx="353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3094" name="AutoShape 86"/>
            <p:cNvCxnSpPr>
              <a:cxnSpLocks noChangeShapeType="1"/>
            </p:cNvCxnSpPr>
            <p:nvPr/>
          </p:nvCxnSpPr>
          <p:spPr bwMode="auto">
            <a:xfrm>
              <a:off x="9147" y="3572"/>
              <a:ext cx="64" cy="5410"/>
            </a:xfrm>
            <a:prstGeom prst="bentConnector3">
              <a:avLst>
                <a:gd name="adj1" fmla="val 677969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Palatino Linotype" pitchFamily="18" charset="0"/>
              </a:rPr>
              <a:t>OVERVIEW OF MUNICIPAL FINANCES</a:t>
            </a:r>
            <a:endParaRPr lang="en-IN" sz="2800" b="1" dirty="0">
              <a:latin typeface="Palatino Linotype" pitchFamily="18" charset="0"/>
            </a:endParaRPr>
          </a:p>
        </p:txBody>
      </p:sp>
      <p:sp>
        <p:nvSpPr>
          <p:cNvPr id="16" name="Cloud Callout 15"/>
          <p:cNvSpPr/>
          <p:nvPr/>
        </p:nvSpPr>
        <p:spPr>
          <a:xfrm>
            <a:off x="228600" y="1143000"/>
            <a:ext cx="3434229" cy="1800200"/>
          </a:xfrm>
          <a:prstGeom prst="cloudCallout">
            <a:avLst>
              <a:gd name="adj1" fmla="val 60121"/>
              <a:gd name="adj2" fmla="val 66093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Palatino Linotype" pitchFamily="18" charset="0"/>
              </a:rPr>
              <a:t>Factors Responsible for the Tiny Size of the Urban Sector</a:t>
            </a:r>
            <a:endParaRPr lang="en-IN" sz="1400" b="1" dirty="0">
              <a:latin typeface="Palatino Linotype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3370008"/>
            <a:ext cx="5029200" cy="5334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Palatino Linotype" pitchFamily="18" charset="0"/>
              </a:rPr>
              <a:t> </a:t>
            </a:r>
            <a:r>
              <a:rPr lang="en-US" sz="1400" b="1" dirty="0" smtClean="0">
                <a:latin typeface="Palatino Linotype" pitchFamily="18" charset="0"/>
              </a:rPr>
              <a:t>A Property Tax Dominated Municipal System</a:t>
            </a:r>
          </a:p>
        </p:txBody>
      </p:sp>
      <p:sp>
        <p:nvSpPr>
          <p:cNvPr id="9" name="Rectangle 8"/>
          <p:cNvSpPr/>
          <p:nvPr/>
        </p:nvSpPr>
        <p:spPr>
          <a:xfrm>
            <a:off x="4191000" y="4011564"/>
            <a:ext cx="4648200" cy="5334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Palatino Linotype" pitchFamily="18" charset="0"/>
              </a:rPr>
              <a:t> </a:t>
            </a:r>
            <a:r>
              <a:rPr lang="en-US" sz="1400" b="1" dirty="0" smtClean="0">
                <a:latin typeface="Palatino Linotype" pitchFamily="18" charset="0"/>
              </a:rPr>
              <a:t>Low or Near Zero Productivity of Many Municipal Taxes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3400" y="4638372"/>
            <a:ext cx="4724400" cy="4572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Palatino Linotype" pitchFamily="18" charset="0"/>
              </a:rPr>
              <a:t> State Policies Towards Property Taxation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343400" y="5233224"/>
            <a:ext cx="4648200" cy="4572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Palatino Linotype" pitchFamily="18" charset="0"/>
              </a:rPr>
              <a:t> </a:t>
            </a:r>
            <a:r>
              <a:rPr lang="en-US" sz="1300" b="1" dirty="0" smtClean="0">
                <a:latin typeface="Palatino Linotype" pitchFamily="18" charset="0"/>
              </a:rPr>
              <a:t>Inefficiencies in the Internal Management of Resources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33400" y="5781372"/>
            <a:ext cx="4648200" cy="3810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Palatino Linotype" pitchFamily="18" charset="0"/>
              </a:rPr>
              <a:t> </a:t>
            </a:r>
            <a:r>
              <a:rPr lang="en-US" sz="1400" b="1" dirty="0" smtClean="0">
                <a:latin typeface="Palatino Linotype" pitchFamily="18" charset="0"/>
              </a:rPr>
              <a:t>Large Scale Subsidies in Service Provision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343400" y="6282816"/>
            <a:ext cx="4648200" cy="457200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Palatino Linotype" pitchFamily="18" charset="0"/>
              </a:rPr>
              <a:t>Irregular State Transfers</a:t>
            </a:r>
          </a:p>
        </p:txBody>
      </p:sp>
    </p:spTree>
    <p:extLst>
      <p:ext uri="{BB962C8B-B14F-4D97-AF65-F5344CB8AC3E}">
        <p14:creationId xmlns:p14="http://schemas.microsoft.com/office/powerpoint/2010/main" val="193407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Palatino Linotype" pitchFamily="18" charset="0"/>
              </a:rPr>
              <a:t>Commercial Sources of Borrowing</a:t>
            </a:r>
            <a:endParaRPr lang="en-IN" dirty="0"/>
          </a:p>
        </p:txBody>
      </p:sp>
      <p:grpSp>
        <p:nvGrpSpPr>
          <p:cNvPr id="120" name="Group 119"/>
          <p:cNvGrpSpPr/>
          <p:nvPr/>
        </p:nvGrpSpPr>
        <p:grpSpPr>
          <a:xfrm>
            <a:off x="105696" y="1308560"/>
            <a:ext cx="8906937" cy="5033267"/>
            <a:chOff x="105696" y="1308560"/>
            <a:chExt cx="8906937" cy="5033267"/>
          </a:xfrm>
        </p:grpSpPr>
        <p:grpSp>
          <p:nvGrpSpPr>
            <p:cNvPr id="121" name="Group 11"/>
            <p:cNvGrpSpPr/>
            <p:nvPr/>
          </p:nvGrpSpPr>
          <p:grpSpPr>
            <a:xfrm>
              <a:off x="105696" y="3241468"/>
              <a:ext cx="1671614" cy="1079514"/>
              <a:chOff x="105696" y="3241468"/>
              <a:chExt cx="1671614" cy="1079514"/>
            </a:xfrm>
          </p:grpSpPr>
          <p:sp>
            <p:nvSpPr>
              <p:cNvPr id="175" name="Rectangle 6"/>
              <p:cNvSpPr>
                <a:spLocks noChangeArrowheads="1"/>
              </p:cNvSpPr>
              <p:nvPr/>
            </p:nvSpPr>
            <p:spPr bwMode="auto">
              <a:xfrm>
                <a:off x="105696" y="3241468"/>
                <a:ext cx="1671614" cy="1079514"/>
              </a:xfrm>
              <a:prstGeom prst="rect">
                <a:avLst/>
              </a:prstGeom>
              <a:solidFill>
                <a:srgbClr val="00B0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400" dirty="0">
                    <a:latin typeface="Calibri" pitchFamily="34" charset="0"/>
                  </a:rPr>
                  <a:t>COMMERCIAL SOURCES OF BORROWING</a:t>
                </a:r>
                <a:endParaRPr lang="en-IN" sz="1400" dirty="0">
                  <a:latin typeface="Calibri" pitchFamily="34" charset="0"/>
                </a:endParaRPr>
              </a:p>
            </p:txBody>
          </p:sp>
          <p:sp>
            <p:nvSpPr>
              <p:cNvPr id="176" name="Rectangle 7"/>
              <p:cNvSpPr>
                <a:spLocks noChangeArrowheads="1"/>
              </p:cNvSpPr>
              <p:nvPr/>
            </p:nvSpPr>
            <p:spPr bwMode="auto">
              <a:xfrm>
                <a:off x="105696" y="3241468"/>
                <a:ext cx="1671614" cy="1079514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122" name="Rectangle 13"/>
            <p:cNvSpPr>
              <a:spLocks noChangeArrowheads="1"/>
            </p:cNvSpPr>
            <p:nvPr/>
          </p:nvSpPr>
          <p:spPr bwMode="auto">
            <a:xfrm>
              <a:off x="2279799" y="1308560"/>
              <a:ext cx="1659052" cy="639836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400" dirty="0">
                  <a:latin typeface="Calibri" pitchFamily="34" charset="0"/>
                </a:rPr>
                <a:t>GOVERNMENT  INSTITUTIONS</a:t>
              </a:r>
              <a:endParaRPr lang="en-IN" sz="1400" dirty="0">
                <a:latin typeface="Calibri" pitchFamily="34" charset="0"/>
              </a:endParaRPr>
            </a:p>
            <a:p>
              <a:endParaRPr lang="en-IN" dirty="0"/>
            </a:p>
          </p:txBody>
        </p:sp>
        <p:sp>
          <p:nvSpPr>
            <p:cNvPr id="123" name="Rectangle 14"/>
            <p:cNvSpPr>
              <a:spLocks noChangeArrowheads="1"/>
            </p:cNvSpPr>
            <p:nvPr/>
          </p:nvSpPr>
          <p:spPr bwMode="auto">
            <a:xfrm>
              <a:off x="2279799" y="1308560"/>
              <a:ext cx="1659052" cy="639836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4" name="Rectangle 17"/>
            <p:cNvSpPr>
              <a:spLocks noChangeArrowheads="1"/>
            </p:cNvSpPr>
            <p:nvPr/>
          </p:nvSpPr>
          <p:spPr bwMode="auto">
            <a:xfrm>
              <a:off x="3646570" y="1633503"/>
              <a:ext cx="41874" cy="28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Rectangle 18"/>
            <p:cNvSpPr>
              <a:spLocks noChangeArrowheads="1"/>
            </p:cNvSpPr>
            <p:nvPr/>
          </p:nvSpPr>
          <p:spPr bwMode="auto">
            <a:xfrm>
              <a:off x="3686769" y="1633503"/>
              <a:ext cx="41874" cy="28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Rectangle 20"/>
            <p:cNvSpPr>
              <a:spLocks noChangeArrowheads="1"/>
            </p:cNvSpPr>
            <p:nvPr/>
          </p:nvSpPr>
          <p:spPr bwMode="auto">
            <a:xfrm>
              <a:off x="2292362" y="2174516"/>
              <a:ext cx="1646490" cy="903643"/>
            </a:xfrm>
            <a:prstGeom prst="rect">
              <a:avLst/>
            </a:prstGeom>
            <a:solidFill>
              <a:srgbClr val="243F6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Calibri" pitchFamily="34" charset="0"/>
                </a:rPr>
                <a:t>SCHEDULED COMMERCIAL BANKS</a:t>
              </a:r>
              <a:endParaRPr lang="en-IN" sz="14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27" name="Rectangle 21"/>
            <p:cNvSpPr>
              <a:spLocks noChangeArrowheads="1"/>
            </p:cNvSpPr>
            <p:nvPr/>
          </p:nvSpPr>
          <p:spPr bwMode="auto">
            <a:xfrm>
              <a:off x="2292362" y="2174516"/>
              <a:ext cx="1646490" cy="903643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8" name="Rectangle 25"/>
            <p:cNvSpPr>
              <a:spLocks noChangeArrowheads="1"/>
            </p:cNvSpPr>
            <p:nvPr/>
          </p:nvSpPr>
          <p:spPr bwMode="auto">
            <a:xfrm>
              <a:off x="3381088" y="2758241"/>
              <a:ext cx="41874" cy="28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Rectangle 27"/>
            <p:cNvSpPr>
              <a:spLocks noChangeArrowheads="1"/>
            </p:cNvSpPr>
            <p:nvPr/>
          </p:nvSpPr>
          <p:spPr bwMode="auto">
            <a:xfrm>
              <a:off x="2372884" y="3329404"/>
              <a:ext cx="1659052" cy="903643"/>
            </a:xfrm>
            <a:prstGeom prst="rect">
              <a:avLst/>
            </a:prstGeom>
            <a:solidFill>
              <a:srgbClr val="1C1A1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Calibri" pitchFamily="34" charset="0"/>
                </a:rPr>
                <a:t>SPECIALIZED INFRASTRUCTURE FINANCE ENTITIES</a:t>
              </a:r>
              <a:endParaRPr lang="en-IN" sz="14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30" name="Rectangle 28"/>
            <p:cNvSpPr>
              <a:spLocks noChangeArrowheads="1"/>
            </p:cNvSpPr>
            <p:nvPr/>
          </p:nvSpPr>
          <p:spPr bwMode="auto">
            <a:xfrm>
              <a:off x="2372884" y="3329404"/>
              <a:ext cx="1659052" cy="903643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1" name="Rectangle 32"/>
            <p:cNvSpPr>
              <a:spLocks noChangeArrowheads="1"/>
            </p:cNvSpPr>
            <p:nvPr/>
          </p:nvSpPr>
          <p:spPr bwMode="auto">
            <a:xfrm>
              <a:off x="3809041" y="3913129"/>
              <a:ext cx="41874" cy="28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Rectangle 33"/>
            <p:cNvSpPr>
              <a:spLocks noChangeArrowheads="1"/>
            </p:cNvSpPr>
            <p:nvPr/>
          </p:nvSpPr>
          <p:spPr bwMode="auto">
            <a:xfrm>
              <a:off x="2422171" y="4338570"/>
              <a:ext cx="41874" cy="28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Rectangle 35"/>
            <p:cNvSpPr>
              <a:spLocks noChangeArrowheads="1"/>
            </p:cNvSpPr>
            <p:nvPr/>
          </p:nvSpPr>
          <p:spPr bwMode="auto">
            <a:xfrm>
              <a:off x="2292362" y="4408918"/>
              <a:ext cx="1659052" cy="1079514"/>
            </a:xfrm>
            <a:prstGeom prst="rect">
              <a:avLst/>
            </a:prstGeom>
            <a:solidFill>
              <a:srgbClr val="31849B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400" dirty="0">
                  <a:latin typeface="Calibri" pitchFamily="34" charset="0"/>
                </a:rPr>
                <a:t>SECTOR SPECIFIC MUNICIPAL DEVELOPMENT FUNDS/ FACILITIES</a:t>
              </a:r>
              <a:endParaRPr lang="en-IN" sz="1400" dirty="0">
                <a:latin typeface="Calibri" pitchFamily="34" charset="0"/>
              </a:endParaRPr>
            </a:p>
          </p:txBody>
        </p:sp>
        <p:sp>
          <p:nvSpPr>
            <p:cNvPr id="134" name="Rectangle 36"/>
            <p:cNvSpPr>
              <a:spLocks noChangeArrowheads="1"/>
            </p:cNvSpPr>
            <p:nvPr/>
          </p:nvSpPr>
          <p:spPr bwMode="auto">
            <a:xfrm>
              <a:off x="2292362" y="4408918"/>
              <a:ext cx="1659052" cy="10795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5" name="Rectangle 41"/>
            <p:cNvSpPr>
              <a:spLocks noChangeArrowheads="1"/>
            </p:cNvSpPr>
            <p:nvPr/>
          </p:nvSpPr>
          <p:spPr bwMode="auto">
            <a:xfrm>
              <a:off x="3817416" y="5250588"/>
              <a:ext cx="41874" cy="28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" name="Rectangle 43"/>
            <p:cNvSpPr>
              <a:spLocks noChangeArrowheads="1"/>
            </p:cNvSpPr>
            <p:nvPr/>
          </p:nvSpPr>
          <p:spPr bwMode="auto">
            <a:xfrm>
              <a:off x="2279799" y="5776527"/>
              <a:ext cx="1734425" cy="56530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400" dirty="0">
                  <a:latin typeface="Calibri" pitchFamily="34" charset="0"/>
                </a:rPr>
                <a:t>CAPITAL MARKETS</a:t>
              </a:r>
              <a:endParaRPr lang="en-IN" sz="1400" dirty="0">
                <a:latin typeface="Calibri" pitchFamily="34" charset="0"/>
              </a:endParaRPr>
            </a:p>
          </p:txBody>
        </p:sp>
        <p:sp>
          <p:nvSpPr>
            <p:cNvPr id="137" name="Rectangle 44"/>
            <p:cNvSpPr>
              <a:spLocks noChangeArrowheads="1"/>
            </p:cNvSpPr>
            <p:nvPr/>
          </p:nvSpPr>
          <p:spPr bwMode="auto">
            <a:xfrm>
              <a:off x="2279799" y="5776527"/>
              <a:ext cx="1734425" cy="565300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8" name="Rectangle 46"/>
            <p:cNvSpPr>
              <a:spLocks noChangeArrowheads="1"/>
            </p:cNvSpPr>
            <p:nvPr/>
          </p:nvSpPr>
          <p:spPr bwMode="auto">
            <a:xfrm>
              <a:off x="3859290" y="5842688"/>
              <a:ext cx="41874" cy="28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Rectangle 52"/>
            <p:cNvSpPr>
              <a:spLocks noChangeArrowheads="1"/>
            </p:cNvSpPr>
            <p:nvPr/>
          </p:nvSpPr>
          <p:spPr bwMode="auto">
            <a:xfrm>
              <a:off x="4164971" y="1392308"/>
              <a:ext cx="51924" cy="28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Rectangle 54"/>
            <p:cNvSpPr>
              <a:spLocks noChangeArrowheads="1"/>
            </p:cNvSpPr>
            <p:nvPr/>
          </p:nvSpPr>
          <p:spPr bwMode="auto">
            <a:xfrm>
              <a:off x="8709986" y="1382258"/>
              <a:ext cx="41874" cy="28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Rectangle 56"/>
            <p:cNvSpPr>
              <a:spLocks noChangeArrowheads="1"/>
            </p:cNvSpPr>
            <p:nvPr/>
          </p:nvSpPr>
          <p:spPr bwMode="auto">
            <a:xfrm>
              <a:off x="4164971" y="1661977"/>
              <a:ext cx="51924" cy="28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Rectangle 59"/>
            <p:cNvSpPr>
              <a:spLocks noChangeArrowheads="1"/>
            </p:cNvSpPr>
            <p:nvPr/>
          </p:nvSpPr>
          <p:spPr bwMode="auto">
            <a:xfrm>
              <a:off x="7475538" y="1651928"/>
              <a:ext cx="41874" cy="28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Rectangle 64"/>
            <p:cNvSpPr>
              <a:spLocks noChangeArrowheads="1"/>
            </p:cNvSpPr>
            <p:nvPr/>
          </p:nvSpPr>
          <p:spPr bwMode="auto">
            <a:xfrm>
              <a:off x="4164971" y="3413152"/>
              <a:ext cx="51924" cy="28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" name="Rectangle 65"/>
            <p:cNvSpPr>
              <a:spLocks noChangeArrowheads="1"/>
            </p:cNvSpPr>
            <p:nvPr/>
          </p:nvSpPr>
          <p:spPr bwMode="auto">
            <a:xfrm>
              <a:off x="4382717" y="3403102"/>
              <a:ext cx="6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" name="Rectangle 67"/>
            <p:cNvSpPr>
              <a:spLocks noChangeArrowheads="1"/>
            </p:cNvSpPr>
            <p:nvPr/>
          </p:nvSpPr>
          <p:spPr bwMode="auto">
            <a:xfrm>
              <a:off x="8388393" y="3403102"/>
              <a:ext cx="41874" cy="28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" name="Rectangle 69"/>
            <p:cNvSpPr>
              <a:spLocks noChangeArrowheads="1"/>
            </p:cNvSpPr>
            <p:nvPr/>
          </p:nvSpPr>
          <p:spPr bwMode="auto">
            <a:xfrm>
              <a:off x="4164971" y="3681984"/>
              <a:ext cx="51924" cy="28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" name="Rectangle 71"/>
            <p:cNvSpPr>
              <a:spLocks noChangeArrowheads="1"/>
            </p:cNvSpPr>
            <p:nvPr/>
          </p:nvSpPr>
          <p:spPr bwMode="auto">
            <a:xfrm>
              <a:off x="7989752" y="3671934"/>
              <a:ext cx="41874" cy="28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" name="Rectangle 73"/>
            <p:cNvSpPr>
              <a:spLocks noChangeArrowheads="1"/>
            </p:cNvSpPr>
            <p:nvPr/>
          </p:nvSpPr>
          <p:spPr bwMode="auto">
            <a:xfrm>
              <a:off x="4164971" y="3949141"/>
              <a:ext cx="51924" cy="28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Rectangle 75"/>
            <p:cNvSpPr>
              <a:spLocks noChangeArrowheads="1"/>
            </p:cNvSpPr>
            <p:nvPr/>
          </p:nvSpPr>
          <p:spPr bwMode="auto">
            <a:xfrm>
              <a:off x="8945319" y="3939091"/>
              <a:ext cx="41874" cy="28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Rectangle 80"/>
            <p:cNvSpPr>
              <a:spLocks noChangeArrowheads="1"/>
            </p:cNvSpPr>
            <p:nvPr/>
          </p:nvSpPr>
          <p:spPr bwMode="auto">
            <a:xfrm>
              <a:off x="4151572" y="2258265"/>
              <a:ext cx="51924" cy="28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" name="Rectangle 82"/>
            <p:cNvSpPr>
              <a:spLocks noChangeArrowheads="1"/>
            </p:cNvSpPr>
            <p:nvPr/>
          </p:nvSpPr>
          <p:spPr bwMode="auto">
            <a:xfrm>
              <a:off x="5307297" y="2248215"/>
              <a:ext cx="41874" cy="28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" name="Rectangle 84"/>
            <p:cNvSpPr>
              <a:spLocks noChangeArrowheads="1"/>
            </p:cNvSpPr>
            <p:nvPr/>
          </p:nvSpPr>
          <p:spPr bwMode="auto">
            <a:xfrm>
              <a:off x="4151572" y="2527096"/>
              <a:ext cx="51924" cy="28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" name="Rectangle 86"/>
            <p:cNvSpPr>
              <a:spLocks noChangeArrowheads="1"/>
            </p:cNvSpPr>
            <p:nvPr/>
          </p:nvSpPr>
          <p:spPr bwMode="auto">
            <a:xfrm>
              <a:off x="5337446" y="2517047"/>
              <a:ext cx="41874" cy="28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" name="Rectangle 87"/>
            <p:cNvSpPr>
              <a:spLocks noChangeArrowheads="1"/>
            </p:cNvSpPr>
            <p:nvPr/>
          </p:nvSpPr>
          <p:spPr bwMode="auto">
            <a:xfrm>
              <a:off x="4151572" y="2794253"/>
              <a:ext cx="51924" cy="28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" name="Rectangle 88"/>
            <p:cNvSpPr>
              <a:spLocks noChangeArrowheads="1"/>
            </p:cNvSpPr>
            <p:nvPr/>
          </p:nvSpPr>
          <p:spPr bwMode="auto">
            <a:xfrm>
              <a:off x="5377645" y="2784203"/>
              <a:ext cx="41874" cy="28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" name="Rectangle 93"/>
            <p:cNvSpPr>
              <a:spLocks noChangeArrowheads="1"/>
            </p:cNvSpPr>
            <p:nvPr/>
          </p:nvSpPr>
          <p:spPr bwMode="auto">
            <a:xfrm>
              <a:off x="4081223" y="4543753"/>
              <a:ext cx="6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" name="Rectangle 94"/>
            <p:cNvSpPr>
              <a:spLocks noChangeArrowheads="1"/>
            </p:cNvSpPr>
            <p:nvPr/>
          </p:nvSpPr>
          <p:spPr bwMode="auto">
            <a:xfrm>
              <a:off x="4164971" y="4752286"/>
              <a:ext cx="51924" cy="28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" name="Rectangle 96"/>
            <p:cNvSpPr>
              <a:spLocks noChangeArrowheads="1"/>
            </p:cNvSpPr>
            <p:nvPr/>
          </p:nvSpPr>
          <p:spPr bwMode="auto">
            <a:xfrm>
              <a:off x="8210847" y="4742236"/>
              <a:ext cx="41874" cy="28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Rectangle 97"/>
            <p:cNvSpPr>
              <a:spLocks noChangeArrowheads="1"/>
            </p:cNvSpPr>
            <p:nvPr/>
          </p:nvSpPr>
          <p:spPr bwMode="auto">
            <a:xfrm>
              <a:off x="7199169" y="4531191"/>
              <a:ext cx="6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Rectangle 98"/>
            <p:cNvSpPr>
              <a:spLocks noChangeArrowheads="1"/>
            </p:cNvSpPr>
            <p:nvPr/>
          </p:nvSpPr>
          <p:spPr bwMode="auto">
            <a:xfrm>
              <a:off x="8850683" y="4742236"/>
              <a:ext cx="41874" cy="28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" name="Rectangle 102"/>
            <p:cNvSpPr>
              <a:spLocks noChangeArrowheads="1"/>
            </p:cNvSpPr>
            <p:nvPr/>
          </p:nvSpPr>
          <p:spPr bwMode="auto">
            <a:xfrm>
              <a:off x="8935269" y="5009393"/>
              <a:ext cx="41874" cy="28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Rectangle 103"/>
            <p:cNvSpPr>
              <a:spLocks noChangeArrowheads="1"/>
            </p:cNvSpPr>
            <p:nvPr/>
          </p:nvSpPr>
          <p:spPr bwMode="auto">
            <a:xfrm>
              <a:off x="4382717" y="5270687"/>
              <a:ext cx="41874" cy="28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Line 104"/>
            <p:cNvSpPr>
              <a:spLocks noChangeShapeType="1"/>
            </p:cNvSpPr>
            <p:nvPr/>
          </p:nvSpPr>
          <p:spPr bwMode="auto">
            <a:xfrm>
              <a:off x="2003430" y="1610054"/>
              <a:ext cx="837" cy="4480529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4" name="Line 105"/>
            <p:cNvSpPr>
              <a:spLocks noChangeShapeType="1"/>
            </p:cNvSpPr>
            <p:nvPr/>
          </p:nvSpPr>
          <p:spPr bwMode="auto">
            <a:xfrm>
              <a:off x="2003430" y="1610054"/>
              <a:ext cx="276369" cy="837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5" name="Line 106"/>
            <p:cNvSpPr>
              <a:spLocks noChangeShapeType="1"/>
            </p:cNvSpPr>
            <p:nvPr/>
          </p:nvSpPr>
          <p:spPr bwMode="auto">
            <a:xfrm>
              <a:off x="2003430" y="2626757"/>
              <a:ext cx="288931" cy="837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6" name="Line 107"/>
            <p:cNvSpPr>
              <a:spLocks noChangeShapeType="1"/>
            </p:cNvSpPr>
            <p:nvPr/>
          </p:nvSpPr>
          <p:spPr bwMode="auto">
            <a:xfrm flipV="1">
              <a:off x="2003430" y="3814725"/>
              <a:ext cx="369454" cy="1633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7" name="Line 108"/>
            <p:cNvSpPr>
              <a:spLocks noChangeShapeType="1"/>
            </p:cNvSpPr>
            <p:nvPr/>
          </p:nvSpPr>
          <p:spPr bwMode="auto">
            <a:xfrm>
              <a:off x="2003430" y="4973381"/>
              <a:ext cx="276369" cy="837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8" name="Line 109"/>
            <p:cNvSpPr>
              <a:spLocks noChangeShapeType="1"/>
            </p:cNvSpPr>
            <p:nvPr/>
          </p:nvSpPr>
          <p:spPr bwMode="auto">
            <a:xfrm>
              <a:off x="2003430" y="6090582"/>
              <a:ext cx="276369" cy="837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9" name="Line 110"/>
            <p:cNvSpPr>
              <a:spLocks noChangeShapeType="1"/>
            </p:cNvSpPr>
            <p:nvPr/>
          </p:nvSpPr>
          <p:spPr bwMode="auto">
            <a:xfrm>
              <a:off x="1777310" y="3831056"/>
              <a:ext cx="226120" cy="837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3955533" y="1308560"/>
              <a:ext cx="5019303" cy="639836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400" dirty="0">
                  <a:latin typeface="Calibri" pitchFamily="34" charset="0"/>
                </a:rPr>
                <a:t>Housing &amp; Urban Development Corporation (HUDCO)</a:t>
              </a:r>
              <a:endParaRPr lang="en-IN" sz="1400" dirty="0">
                <a:latin typeface="Calibri" pitchFamily="34" charset="0"/>
              </a:endParaRP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400" dirty="0" smtClean="0">
                  <a:latin typeface="Calibri" pitchFamily="34" charset="0"/>
                </a:rPr>
                <a:t>The Life Insurance Company of India (LIC)</a:t>
              </a:r>
              <a:endParaRPr lang="en-IN" sz="1400" dirty="0">
                <a:latin typeface="Calibri" pitchFamily="34" charset="0"/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3959676" y="2173678"/>
              <a:ext cx="4978089" cy="896105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5750" lvl="0" indent="-285750">
                <a:buFont typeface="Arial" pitchFamily="34" charset="0"/>
                <a:buChar char="•"/>
              </a:pPr>
              <a:r>
                <a:rPr lang="en-US" sz="1400" dirty="0">
                  <a:latin typeface="Calibri" pitchFamily="34" charset="0"/>
                </a:rPr>
                <a:t>Private Sector Banks</a:t>
              </a:r>
              <a:endParaRPr lang="en-IN" sz="1400" dirty="0">
                <a:latin typeface="Calibri" pitchFamily="34" charset="0"/>
              </a:endParaRPr>
            </a:p>
            <a:p>
              <a:pPr marL="285750" lvl="0" indent="-285750">
                <a:buFont typeface="Arial" pitchFamily="34" charset="0"/>
                <a:buChar char="•"/>
              </a:pPr>
              <a:r>
                <a:rPr lang="en-US" sz="1400" dirty="0">
                  <a:latin typeface="Calibri" pitchFamily="34" charset="0"/>
                </a:rPr>
                <a:t>Public Sector Banks</a:t>
              </a:r>
              <a:endParaRPr lang="en-IN" sz="1400" dirty="0">
                <a:latin typeface="Calibri" pitchFamily="34" charset="0"/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3972033" y="3329404"/>
              <a:ext cx="4978089" cy="905318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5750" lvl="0" indent="-285750">
                <a:buFont typeface="Arial" pitchFamily="34" charset="0"/>
                <a:buChar char="•"/>
              </a:pPr>
              <a:r>
                <a:rPr lang="en-US" sz="1400" dirty="0">
                  <a:latin typeface="Calibri" pitchFamily="34" charset="0"/>
                </a:rPr>
                <a:t>Infrastructure Leasing &amp; Financial Services Ltd (IL&amp;FS)</a:t>
              </a:r>
              <a:endParaRPr lang="en-IN" sz="1400" dirty="0">
                <a:latin typeface="Calibri" pitchFamily="34" charset="0"/>
              </a:endParaRPr>
            </a:p>
            <a:p>
              <a:pPr marL="285750" lvl="0" indent="-285750">
                <a:buFont typeface="Arial" pitchFamily="34" charset="0"/>
                <a:buChar char="•"/>
              </a:pPr>
              <a:r>
                <a:rPr lang="en-US" sz="1400" dirty="0">
                  <a:latin typeface="Calibri" pitchFamily="34" charset="0"/>
                </a:rPr>
                <a:t>India Infrastructure Finance Company Ltd (IIFCL)</a:t>
              </a:r>
              <a:endParaRPr lang="en-IN" sz="1400" dirty="0">
                <a:latin typeface="Calibri" pitchFamily="34" charset="0"/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3961506" y="4408918"/>
              <a:ext cx="4988386" cy="1079514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5750" lvl="0" indent="-285750">
                <a:buFont typeface="Arial" pitchFamily="34" charset="0"/>
                <a:buChar char="•"/>
              </a:pPr>
              <a:r>
                <a:rPr lang="en-US" sz="1400" dirty="0">
                  <a:latin typeface="Calibri" pitchFamily="34" charset="0"/>
                </a:rPr>
                <a:t>Pan India Pooled Municipal Debt Obligation Facility (PMDO)</a:t>
              </a:r>
              <a:endParaRPr lang="en-IN" sz="1400" dirty="0">
                <a:latin typeface="Calibri" pitchFamily="34" charset="0"/>
              </a:endParaRPr>
            </a:p>
            <a:p>
              <a:pPr marL="285750" lvl="0" indent="-285750">
                <a:buFont typeface="Arial" pitchFamily="34" charset="0"/>
                <a:buChar char="•"/>
              </a:pPr>
              <a:r>
                <a:rPr lang="en-US" sz="1400" dirty="0">
                  <a:latin typeface="Calibri" pitchFamily="34" charset="0"/>
                </a:rPr>
                <a:t>State Specific Tamil Nadu Urban Development Fund (TNUDF)</a:t>
              </a:r>
              <a:endParaRPr lang="en-IN" sz="1400" dirty="0">
                <a:latin typeface="Calibri" pitchFamily="34" charset="0"/>
              </a:endParaRPr>
            </a:p>
            <a:p>
              <a:pPr marL="285750" lvl="0" indent="-285750">
                <a:buFont typeface="Arial" pitchFamily="34" charset="0"/>
                <a:buChar char="•"/>
              </a:pPr>
              <a:r>
                <a:rPr lang="en-US" sz="1400" dirty="0">
                  <a:latin typeface="Calibri" pitchFamily="34" charset="0"/>
                </a:rPr>
                <a:t>State Level Financial Intermediaries</a:t>
              </a:r>
              <a:endParaRPr lang="en-IN" sz="1400" dirty="0">
                <a:latin typeface="Calibri" pitchFamily="34" charset="0"/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3983663" y="5776528"/>
              <a:ext cx="5028970" cy="565299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5750" lvl="0" indent="-285750">
                <a:buFont typeface="Arial" pitchFamily="34" charset="0"/>
                <a:buChar char="•"/>
              </a:pPr>
              <a:r>
                <a:rPr lang="en-US" sz="1400" dirty="0">
                  <a:latin typeface="Calibri" pitchFamily="34" charset="0"/>
                </a:rPr>
                <a:t>Municipal Bond</a:t>
              </a:r>
              <a:endParaRPr lang="en-IN" sz="1400" dirty="0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Urban infrastructure term loan market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257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Traditionally,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ULBs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 borrowed from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LIC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 and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HUDCO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 backed by State Government guarantee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Over time, </a:t>
            </a:r>
            <a:r>
              <a:rPr lang="en-IN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LIC’s</a:t>
            </a: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 incremental lending to this sector has come down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en-IN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HUDCO</a:t>
            </a: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 continues to lend to </a:t>
            </a:r>
            <a:r>
              <a:rPr lang="en-IN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ULBs</a:t>
            </a: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 and urban infrastructure projects (Sabarmati Riverfront project </a:t>
            </a:r>
            <a:r>
              <a:rPr lang="en-IN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SPV</a:t>
            </a: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), though the relative quantum of loans to this sector has gradually reduced. 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en-IN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HUDCO</a:t>
            </a: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 has used revenue escrow arrangements as part of the security mechanism to support municipal debt repayments.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However, </a:t>
            </a:r>
            <a:r>
              <a:rPr lang="en-IN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HUDCO</a:t>
            </a:r>
            <a:r>
              <a:rPr lang="en-IN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 has preferred to rely on State Government guarantees as credit enhancement for loan repayment, in addition.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IL&amp;FS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IIFCL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LIC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 and 13 other banks have set up the Pooled Municipal Debt Obligation (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PMDO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) facility to provide term loans for urban infrastructure sector.</a:t>
            </a:r>
            <a:endParaRPr lang="en-IN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Palatino Linotype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r>
              <a:rPr lang="en-US" dirty="0" err="1" smtClean="0"/>
              <a:t>PMDO</a:t>
            </a:r>
            <a:r>
              <a:rPr lang="en-US" dirty="0" smtClean="0"/>
              <a:t> facility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>
            <a:normAutofit/>
          </a:bodyPr>
          <a:lstStyle/>
          <a:p>
            <a:pPr algn="just">
              <a:lnSpc>
                <a:spcPct val="190000"/>
              </a:lnSpc>
              <a:spcBef>
                <a:spcPts val="0"/>
              </a:spcBef>
              <a:buClrTx/>
              <a:buSzPct val="80000"/>
              <a:buFont typeface="Wingdings" pitchFamily="2" charset="2"/>
              <a:buChar char="q"/>
            </a:pPr>
            <a:r>
              <a:rPr lang="en-GB" sz="2000" b="1" dirty="0" err="1" smtClean="0">
                <a:latin typeface="Palatino Linotype" pitchFamily="18" charset="0"/>
              </a:rPr>
              <a:t>PMDO</a:t>
            </a:r>
            <a:r>
              <a:rPr lang="en-GB" sz="2000" b="1" dirty="0" smtClean="0">
                <a:latin typeface="Palatino Linotype" pitchFamily="18" charset="0"/>
              </a:rPr>
              <a:t> was the first urban infrastructure finance facility in India, with contribution from 16 leading banks and financial institutions in the country.</a:t>
            </a:r>
          </a:p>
          <a:p>
            <a:pPr algn="just">
              <a:lnSpc>
                <a:spcPct val="190000"/>
              </a:lnSpc>
              <a:spcBef>
                <a:spcPts val="0"/>
              </a:spcBef>
              <a:buClrTx/>
              <a:buSzPct val="80000"/>
              <a:buFont typeface="Wingdings" pitchFamily="2" charset="2"/>
              <a:buChar char="q"/>
            </a:pPr>
            <a:r>
              <a:rPr lang="en-IN" sz="2000" b="1" dirty="0" err="1" smtClean="0">
                <a:latin typeface="Palatino Linotype" pitchFamily="18" charset="0"/>
              </a:rPr>
              <a:t>PMDO</a:t>
            </a:r>
            <a:r>
              <a:rPr lang="en-IN" sz="2000" b="1" dirty="0" smtClean="0">
                <a:latin typeface="Palatino Linotype" pitchFamily="18" charset="0"/>
              </a:rPr>
              <a:t> Facility was launched in 2007 with an initial corpus of </a:t>
            </a:r>
            <a:r>
              <a:rPr lang="en-IN" sz="2000" b="1" dirty="0" err="1" smtClean="0">
                <a:latin typeface="Palatino Linotype" pitchFamily="18" charset="0"/>
              </a:rPr>
              <a:t>Rs</a:t>
            </a:r>
            <a:r>
              <a:rPr lang="en-IN" sz="2000" b="1" dirty="0" smtClean="0">
                <a:latin typeface="Palatino Linotype" pitchFamily="18" charset="0"/>
              </a:rPr>
              <a:t>. 2750 </a:t>
            </a:r>
            <a:r>
              <a:rPr lang="en-IN" sz="2000" b="1" dirty="0" err="1" smtClean="0">
                <a:latin typeface="Palatino Linotype" pitchFamily="18" charset="0"/>
              </a:rPr>
              <a:t>crore</a:t>
            </a:r>
            <a:r>
              <a:rPr lang="en-IN" sz="2000" b="1" dirty="0" smtClean="0">
                <a:latin typeface="Palatino Linotype" pitchFamily="18" charset="0"/>
              </a:rPr>
              <a:t> (USD 450 </a:t>
            </a:r>
            <a:r>
              <a:rPr lang="en-IN" sz="2000" b="1" dirty="0" err="1" smtClean="0">
                <a:latin typeface="Palatino Linotype" pitchFamily="18" charset="0"/>
              </a:rPr>
              <a:t>mn</a:t>
            </a:r>
            <a:r>
              <a:rPr lang="en-IN" sz="2000" b="1" dirty="0" smtClean="0">
                <a:latin typeface="Palatino Linotype" pitchFamily="18" charset="0"/>
              </a:rPr>
              <a:t>) facility . </a:t>
            </a:r>
            <a:r>
              <a:rPr lang="en-US" sz="2000" b="1" dirty="0" smtClean="0">
                <a:latin typeface="Palatino Linotype" pitchFamily="18" charset="0"/>
              </a:rPr>
              <a:t>The total corpus of </a:t>
            </a:r>
            <a:r>
              <a:rPr lang="en-US" sz="2000" b="1" dirty="0" err="1" smtClean="0">
                <a:latin typeface="Palatino Linotype" pitchFamily="18" charset="0"/>
              </a:rPr>
              <a:t>PMDO</a:t>
            </a:r>
            <a:r>
              <a:rPr lang="en-US" sz="2000" b="1" dirty="0" smtClean="0">
                <a:latin typeface="Palatino Linotype" pitchFamily="18" charset="0"/>
              </a:rPr>
              <a:t> facility is now RS. 5000 </a:t>
            </a:r>
            <a:r>
              <a:rPr lang="en-US" sz="2000" b="1" dirty="0" err="1" smtClean="0">
                <a:latin typeface="Palatino Linotype" pitchFamily="18" charset="0"/>
              </a:rPr>
              <a:t>crore</a:t>
            </a:r>
            <a:r>
              <a:rPr lang="en-US" sz="2000" b="1" dirty="0" smtClean="0">
                <a:latin typeface="Palatino Linotype" pitchFamily="18" charset="0"/>
              </a:rPr>
              <a:t> (USD 750 </a:t>
            </a:r>
            <a:r>
              <a:rPr lang="en-US" sz="2000" b="1" dirty="0" err="1" smtClean="0">
                <a:latin typeface="Palatino Linotype" pitchFamily="18" charset="0"/>
              </a:rPr>
              <a:t>mn</a:t>
            </a:r>
            <a:r>
              <a:rPr lang="en-US" sz="2000" b="1" dirty="0" smtClean="0">
                <a:latin typeface="Palatino Linotype" pitchFamily="18" charset="0"/>
              </a:rPr>
              <a:t>).</a:t>
            </a:r>
          </a:p>
          <a:p>
            <a:pPr algn="just">
              <a:lnSpc>
                <a:spcPct val="190000"/>
              </a:lnSpc>
              <a:spcBef>
                <a:spcPts val="0"/>
              </a:spcBef>
              <a:buClrTx/>
              <a:buSzPct val="80000"/>
              <a:buFont typeface="Wingdings" pitchFamily="2" charset="2"/>
              <a:buChar char="q"/>
            </a:pPr>
            <a:r>
              <a:rPr lang="en-IN" sz="2000" b="1" dirty="0" smtClean="0">
                <a:latin typeface="Palatino Linotype" pitchFamily="18" charset="0"/>
              </a:rPr>
              <a:t>As on December, 2015 </a:t>
            </a:r>
            <a:r>
              <a:rPr lang="en-IN" sz="2000" b="1" dirty="0" err="1" smtClean="0">
                <a:latin typeface="Palatino Linotype" pitchFamily="18" charset="0"/>
              </a:rPr>
              <a:t>PMDO</a:t>
            </a:r>
            <a:r>
              <a:rPr lang="en-IN" sz="2000" b="1" dirty="0" smtClean="0">
                <a:latin typeface="Palatino Linotype" pitchFamily="18" charset="0"/>
              </a:rPr>
              <a:t> Facility had committed </a:t>
            </a:r>
            <a:r>
              <a:rPr lang="en-IN" sz="2000" b="1" dirty="0" err="1" smtClean="0">
                <a:latin typeface="Palatino Linotype" pitchFamily="18" charset="0"/>
              </a:rPr>
              <a:t>Rs</a:t>
            </a:r>
            <a:r>
              <a:rPr lang="en-IN" sz="2000" b="1" dirty="0" smtClean="0">
                <a:latin typeface="Palatino Linotype" pitchFamily="18" charset="0"/>
              </a:rPr>
              <a:t>. 3,080 </a:t>
            </a:r>
            <a:r>
              <a:rPr lang="en-IN" sz="2000" b="1" dirty="0" err="1" smtClean="0">
                <a:latin typeface="Palatino Linotype" pitchFamily="18" charset="0"/>
              </a:rPr>
              <a:t>crore</a:t>
            </a:r>
            <a:r>
              <a:rPr lang="en-IN" sz="2000" b="1" dirty="0" smtClean="0">
                <a:latin typeface="Palatino Linotype" pitchFamily="18" charset="0"/>
              </a:rPr>
              <a:t> (USD </a:t>
            </a:r>
            <a:r>
              <a:rPr lang="en-IN" sz="2000" b="1" dirty="0" err="1" smtClean="0">
                <a:latin typeface="Palatino Linotype" pitchFamily="18" charset="0"/>
              </a:rPr>
              <a:t>462mn</a:t>
            </a:r>
            <a:r>
              <a:rPr lang="en-IN" sz="2000" b="1" dirty="0" smtClean="0">
                <a:latin typeface="Palatino Linotype" pitchFamily="18" charset="0"/>
              </a:rPr>
              <a:t>) across 25 projects.</a:t>
            </a:r>
            <a:endParaRPr lang="en-GB" sz="2000" b="1" dirty="0" smtClean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686800" cy="838200"/>
          </a:xfrm>
        </p:spPr>
        <p:txBody>
          <a:bodyPr/>
          <a:lstStyle/>
          <a:p>
            <a:r>
              <a:rPr lang="en-US" dirty="0" err="1" smtClean="0"/>
              <a:t>PMDO</a:t>
            </a:r>
            <a:r>
              <a:rPr lang="en-US" dirty="0" smtClean="0"/>
              <a:t>: </a:t>
            </a:r>
            <a:r>
              <a:rPr lang="en-IN" dirty="0" smtClean="0"/>
              <a:t>Lender wise commitment 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599" y="1066805"/>
          <a:ext cx="8077201" cy="5714995"/>
        </p:xfrm>
        <a:graphic>
          <a:graphicData uri="http://schemas.openxmlformats.org/drawingml/2006/table">
            <a:tbl>
              <a:tblPr/>
              <a:tblGrid>
                <a:gridCol w="918501"/>
                <a:gridCol w="4804019"/>
                <a:gridCol w="2354681"/>
              </a:tblGrid>
              <a:tr h="564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Palatino Linotype"/>
                          <a:ea typeface="Calibri"/>
                          <a:cs typeface="Times New Roman"/>
                        </a:rPr>
                        <a:t>S. no.</a:t>
                      </a:r>
                      <a:endParaRPr lang="en-IN" sz="1100" b="1" dirty="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Palatino Linotype"/>
                          <a:ea typeface="Calibri"/>
                          <a:cs typeface="Times New Roman"/>
                        </a:rPr>
                        <a:t>Participating Institutions</a:t>
                      </a:r>
                      <a:endParaRPr lang="en-IN" sz="1100" b="1" dirty="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Palatino Linotype"/>
                          <a:ea typeface="Calibri"/>
                          <a:cs typeface="Times New Roman"/>
                        </a:rPr>
                        <a:t>Total Corpus</a:t>
                      </a:r>
                      <a:endParaRPr lang="en-IN" sz="1100" b="1" dirty="0">
                        <a:latin typeface="Palatino Linotype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Palatino Linotype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100" b="1" dirty="0" err="1">
                          <a:latin typeface="Palatino Linotype"/>
                          <a:ea typeface="Calibri"/>
                          <a:cs typeface="Times New Roman"/>
                        </a:rPr>
                        <a:t>Rs</a:t>
                      </a:r>
                      <a:r>
                        <a:rPr lang="en-US" sz="1100" b="1" dirty="0">
                          <a:latin typeface="Palatino Linotype"/>
                          <a:ea typeface="Calibri"/>
                          <a:cs typeface="Times New Roman"/>
                        </a:rPr>
                        <a:t>. In </a:t>
                      </a:r>
                      <a:r>
                        <a:rPr lang="en-US" sz="1100" b="1" dirty="0" err="1">
                          <a:latin typeface="Palatino Linotype"/>
                          <a:ea typeface="Calibri"/>
                          <a:cs typeface="Times New Roman"/>
                        </a:rPr>
                        <a:t>Crore</a:t>
                      </a:r>
                      <a:r>
                        <a:rPr lang="en-US" sz="1100" b="1" dirty="0">
                          <a:latin typeface="Palatino Linotype"/>
                          <a:ea typeface="Calibri"/>
                          <a:cs typeface="Times New Roman"/>
                        </a:rPr>
                        <a:t>)</a:t>
                      </a:r>
                      <a:endParaRPr lang="en-IN" sz="1100" b="1" dirty="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1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Allahabad Bank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182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2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Bank of India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Palatino Linotype"/>
                          <a:ea typeface="Calibri"/>
                          <a:cs typeface="Times New Roman"/>
                        </a:rPr>
                        <a:t>454.5</a:t>
                      </a:r>
                      <a:endParaRPr lang="en-IN" sz="1100" dirty="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3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Canara Bank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454.5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4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Corporation Bank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182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5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IDBI Bank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250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6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Indian Bank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454.5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7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IIFCL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390.5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8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IL&amp;FS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454.5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9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LIC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454.5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10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Oriental Bank of Commerce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272.5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11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Syndicate Bank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454.5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12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Vijaya Bank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182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13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Indian Overseas Bank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250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14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Dena Bank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182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15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Central Bank of India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200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16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Union Bank of India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Palatino Linotype"/>
                          <a:ea typeface="Calibri"/>
                          <a:cs typeface="Times New Roman"/>
                        </a:rPr>
                        <a:t>182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0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Palatino Linotype"/>
                          <a:ea typeface="Calibri"/>
                          <a:cs typeface="Times New Roman"/>
                        </a:rPr>
                        <a:t>Total</a:t>
                      </a:r>
                      <a:endParaRPr lang="en-IN" sz="110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Palatino Linotype"/>
                          <a:ea typeface="Calibri"/>
                          <a:cs typeface="Times New Roman"/>
                        </a:rPr>
                        <a:t>5,000.00</a:t>
                      </a:r>
                      <a:endParaRPr lang="en-IN" sz="1100" dirty="0"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level financial intermediaries: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5" indent="-342900">
              <a:lnSpc>
                <a:spcPct val="120000"/>
              </a:lnSpc>
              <a:buFont typeface="Wingdings" pitchFamily="2" charset="2"/>
              <a:buChar char="q"/>
            </a:pP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Tamil-Nadu Urban Development Fund (</a:t>
            </a:r>
            <a:r>
              <a:rPr lang="en-IN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TNUDF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) was established in November 1996 as a trust fund by the Government of Tamil Nadu</a:t>
            </a:r>
          </a:p>
          <a:p>
            <a:pPr marL="342900" lvl="5" indent="-342900">
              <a:lnSpc>
                <a:spcPct val="120000"/>
              </a:lnSpc>
              <a:buFont typeface="Wingdings" pitchFamily="2" charset="2"/>
              <a:buChar char="q"/>
            </a:pPr>
            <a:r>
              <a:rPr lang="en-IN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TNUDF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 has borrowed from the World Bank and bilateral agencies such as </a:t>
            </a:r>
            <a:r>
              <a:rPr lang="en-IN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KfW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 for on-lending to urban infrastructure projects implemented by </a:t>
            </a:r>
            <a:r>
              <a:rPr lang="en-IN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ULBs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 as well as PPP projects in the sector.</a:t>
            </a:r>
          </a:p>
          <a:p>
            <a:pPr marL="342900" lvl="5" indent="-342900">
              <a:lnSpc>
                <a:spcPct val="120000"/>
              </a:lnSpc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TNUDF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 has funded more than 250 projects till date.</a:t>
            </a:r>
            <a:endParaRPr lang="en-IN" dirty="0" smtClean="0">
              <a:solidFill>
                <a:schemeClr val="tx1">
                  <a:lumMod val="95000"/>
                  <a:lumOff val="5000"/>
                </a:schemeClr>
              </a:solidFill>
              <a:latin typeface="Palatino Linotype" pitchFamily="18" charset="0"/>
              <a:cs typeface="Arial" pitchFamily="34" charset="0"/>
            </a:endParaRPr>
          </a:p>
          <a:p>
            <a:pPr marL="342900" lvl="5" indent="-342900">
              <a:lnSpc>
                <a:spcPct val="120000"/>
              </a:lnSpc>
              <a:buFont typeface="Wingdings" pitchFamily="2" charset="2"/>
              <a:buChar char="q"/>
            </a:pP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Karnataka Urban Infrastructure Development and Finance Corporation (</a:t>
            </a:r>
            <a:r>
              <a:rPr lang="en-IN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KUIDFC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) was incorporated as a public limited company in 1993.</a:t>
            </a:r>
          </a:p>
          <a:p>
            <a:pPr marL="342900" lvl="5" indent="-342900">
              <a:lnSpc>
                <a:spcPct val="120000"/>
              </a:lnSpc>
              <a:buFont typeface="Wingdings" pitchFamily="2" charset="2"/>
              <a:buChar char="q"/>
            </a:pPr>
            <a:r>
              <a:rPr lang="en-IN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KUIDFC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 procures funds from Government of Karnataka, Government of India, World Bank, </a:t>
            </a:r>
            <a:r>
              <a:rPr lang="en-IN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ADB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 and from financial markets and provides financial and technical assistance in the form of loans and grants to </a:t>
            </a:r>
            <a:r>
              <a:rPr lang="en-IN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ULBs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, development authorities and water supply boards.</a:t>
            </a:r>
          </a:p>
          <a:p>
            <a:pPr marL="342900" lvl="5" indent="-342900">
              <a:lnSpc>
                <a:spcPct val="120000"/>
              </a:lnSpc>
              <a:buFont typeface="Wingdings" pitchFamily="2" charset="2"/>
              <a:buChar char="q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Arial" pitchFamily="34" charset="0"/>
              </a:rPr>
              <a:t>Other state level intermediaries: Orissa, Madhya Pradesh, Andhra Pradesh, Rajasthan etc.</a:t>
            </a:r>
            <a:endParaRPr lang="en-IN" dirty="0" smtClean="0">
              <a:solidFill>
                <a:schemeClr val="tx1">
                  <a:lumMod val="95000"/>
                  <a:lumOff val="5000"/>
                </a:schemeClr>
              </a:solidFill>
              <a:latin typeface="Palatino Linotype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1598</TotalTime>
  <Words>1066</Words>
  <Application>Microsoft Office PowerPoint</Application>
  <PresentationFormat>On-screen Show (4:3)</PresentationFormat>
  <Paragraphs>307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Outline of current municipal financing markets</vt:lpstr>
      <vt:lpstr>Table of contents</vt:lpstr>
      <vt:lpstr>FISCAL INTERDEPENDENCE</vt:lpstr>
      <vt:lpstr>OVERVIEW OF MUNICIPAL FINANCES</vt:lpstr>
      <vt:lpstr>Commercial Sources of Borrowing</vt:lpstr>
      <vt:lpstr>Urban infrastructure term loan market</vt:lpstr>
      <vt:lpstr>PMDO facility</vt:lpstr>
      <vt:lpstr>PMDO: Lender wise commitment </vt:lpstr>
      <vt:lpstr>State level financial intermediaries:</vt:lpstr>
      <vt:lpstr>OVERVIEW OF MUNICIPAL BOND FINANCING</vt:lpstr>
      <vt:lpstr>Constraints impacting the municipal bond Market </vt:lpstr>
      <vt:lpstr>Issues in financing smart city SPVS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Inventory , Stock Analysis and Prediction</dc:title>
  <dc:creator>Nishant</dc:creator>
  <cp:lastModifiedBy>Abhijit</cp:lastModifiedBy>
  <cp:revision>146</cp:revision>
  <dcterms:created xsi:type="dcterms:W3CDTF">2010-03-30T17:48:21Z</dcterms:created>
  <dcterms:modified xsi:type="dcterms:W3CDTF">2016-11-03T03:12:57Z</dcterms:modified>
</cp:coreProperties>
</file>