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7" r:id="rId3"/>
    <p:sldId id="278" r:id="rId4"/>
    <p:sldId id="279" r:id="rId5"/>
    <p:sldId id="263" r:id="rId6"/>
    <p:sldId id="283" r:id="rId7"/>
    <p:sldId id="264" r:id="rId8"/>
    <p:sldId id="265" r:id="rId9"/>
    <p:sldId id="287" r:id="rId10"/>
    <p:sldId id="266" r:id="rId11"/>
    <p:sldId id="267" r:id="rId12"/>
    <p:sldId id="268" r:id="rId13"/>
    <p:sldId id="269" r:id="rId14"/>
    <p:sldId id="284" r:id="rId15"/>
    <p:sldId id="270" r:id="rId16"/>
    <p:sldId id="271" r:id="rId17"/>
    <p:sldId id="272" r:id="rId18"/>
    <p:sldId id="273" r:id="rId19"/>
    <p:sldId id="274" r:id="rId20"/>
    <p:sldId id="275" r:id="rId21"/>
    <p:sldId id="285" r:id="rId22"/>
    <p:sldId id="276" r:id="rId23"/>
    <p:sldId id="282" r:id="rId24"/>
    <p:sldId id="262" r:id="rId25"/>
    <p:sldId id="261" r:id="rId2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60000"/>
    <a:srgbClr val="EAEAEA"/>
    <a:srgbClr val="FFCC99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b232669\Documents\TNUDP-III\Financial\TNUDF%20Projec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cat>
            <c:strRef>
              <c:f>Sheet2!$B$8:$B$12</c:f>
              <c:strCache>
                <c:ptCount val="5"/>
                <c:pt idx="0">
                  <c:v>Solid Waste Management</c:v>
                </c:pt>
                <c:pt idx="1">
                  <c:v>Sewerage &amp; Sanitation</c:v>
                </c:pt>
                <c:pt idx="2">
                  <c:v>Water Supply</c:v>
                </c:pt>
                <c:pt idx="3">
                  <c:v>Bus Stations &amp; Markets</c:v>
                </c:pt>
                <c:pt idx="4">
                  <c:v>Roads, Bridges, SWD &amp; Others</c:v>
                </c:pt>
              </c:strCache>
            </c:strRef>
          </c:cat>
          <c:val>
            <c:numRef>
              <c:f>Sheet2!$C$8:$C$12</c:f>
              <c:numCache>
                <c:formatCode>0.00</c:formatCode>
                <c:ptCount val="5"/>
                <c:pt idx="0">
                  <c:v>34.520000000000003</c:v>
                </c:pt>
                <c:pt idx="1">
                  <c:v>684.18000000000052</c:v>
                </c:pt>
                <c:pt idx="2">
                  <c:v>377.11</c:v>
                </c:pt>
                <c:pt idx="3">
                  <c:v>52.06</c:v>
                </c:pt>
                <c:pt idx="4">
                  <c:v>739.02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818360773085185"/>
          <c:y val="5.3098862642169696E-2"/>
          <c:w val="0.29908911954187783"/>
          <c:h val="0.85445045931759023"/>
        </c:manualLayout>
      </c:layout>
      <c:txPr>
        <a:bodyPr/>
        <a:lstStyle/>
        <a:p>
          <a:pPr>
            <a:defRPr lang="en-US" sz="1300" baseline="0"/>
          </a:pPr>
          <a:endParaRPr lang="en-US"/>
        </a:p>
      </c:txPr>
    </c:legend>
    <c:plotVisOnly val="1"/>
    <c:dispBlanksAs val="zero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8413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685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782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655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170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997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19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221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14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583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731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745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4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465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B9BBA-5EE3-46C0-AB29-DC54C6B1DB97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E7D0-B172-48C2-AD9D-6D6426C8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198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6400"/>
            <a:ext cx="9144000" cy="1146175"/>
          </a:xfrm>
          <a:solidFill>
            <a:srgbClr val="960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Linking Cities With Domestic Markets:  </a:t>
            </a:r>
            <a:b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Cambria" pitchFamily="18" charset="0"/>
              </a:rPr>
              <a:t>The Tamil Nadu Experience</a:t>
            </a:r>
            <a:endParaRPr lang="en-US" b="1" dirty="0">
              <a:solidFill>
                <a:schemeClr val="bg1"/>
              </a:solidFill>
              <a:latin typeface="Ideal Sans Book" pitchFamily="50" charset="0"/>
              <a:cs typeface="Ideal Sans Book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6705600" cy="914400"/>
          </a:xfrm>
          <a:solidFill>
            <a:srgbClr val="960000"/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2800" b="1" dirty="0" smtClean="0">
              <a:solidFill>
                <a:schemeClr val="tx1"/>
              </a:solidFill>
              <a:latin typeface="Comic Sans MS" panose="030F0702030302020204" pitchFamily="66" charset="0"/>
              <a:cs typeface="Ideal Sans Book" pitchFamily="50" charset="0"/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  <a:latin typeface="Comic Sans MS" panose="030F0702030302020204" pitchFamily="66" charset="0"/>
                <a:cs typeface="Ideal Sans Book" pitchFamily="50" charset="0"/>
              </a:rPr>
              <a:t>New Delhi, November 2016</a:t>
            </a:r>
            <a:endParaRPr lang="en-US" sz="2400" dirty="0" smtClean="0">
              <a:solidFill>
                <a:schemeClr val="bg1"/>
              </a:solidFill>
              <a:latin typeface="Comic Sans MS" panose="030F0702030302020204" pitchFamily="66" charset="0"/>
              <a:cs typeface="Ideal Sans Book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15400" cy="838200"/>
          </a:xfrm>
        </p:spPr>
        <p:txBody>
          <a:bodyPr/>
          <a:lstStyle/>
          <a:p>
            <a:r>
              <a:rPr lang="en-US" b="1" dirty="0">
                <a:effectLst/>
                <a:latin typeface="+mn-lt"/>
              </a:rPr>
              <a:t>Eligible borrowers </a:t>
            </a:r>
            <a:r>
              <a:rPr lang="en-US" b="1" dirty="0" smtClean="0">
                <a:effectLst/>
                <a:latin typeface="+mn-lt"/>
              </a:rPr>
              <a:t>and </a:t>
            </a:r>
            <a:r>
              <a:rPr lang="en-US" b="1" dirty="0">
                <a:effectLst/>
                <a:latin typeface="+mn-lt"/>
              </a:rPr>
              <a:t>sectors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en-US" sz="2500" b="1" dirty="0" smtClean="0">
                <a:latin typeface="Cambria" pitchFamily="18" charset="0"/>
              </a:rPr>
              <a:t>Eligible borrowers</a:t>
            </a:r>
            <a:r>
              <a:rPr lang="en-US" sz="2500" dirty="0" smtClean="0">
                <a:latin typeface="Cambria" pitchFamily="18" charset="0"/>
              </a:rPr>
              <a:t>: municipalities</a:t>
            </a:r>
            <a:r>
              <a:rPr lang="en-US" sz="2500" dirty="0" smtClean="0">
                <a:effectLst/>
                <a:latin typeface="Cambria" pitchFamily="18" charset="0"/>
              </a:rPr>
              <a:t>, </a:t>
            </a:r>
            <a:r>
              <a:rPr lang="en-US" sz="2500" dirty="0">
                <a:effectLst/>
                <a:latin typeface="Cambria" pitchFamily="18" charset="0"/>
              </a:rPr>
              <a:t>statutory boards, public sector undertakings and private </a:t>
            </a:r>
            <a:r>
              <a:rPr lang="en-US" sz="2500" dirty="0" smtClean="0">
                <a:effectLst/>
                <a:latin typeface="Cambria" pitchFamily="18" charset="0"/>
              </a:rPr>
              <a:t>corporate</a:t>
            </a:r>
            <a:endParaRPr lang="en-US" sz="2500" dirty="0">
              <a:effectLst/>
              <a:latin typeface="Cambria" pitchFamily="18" charset="0"/>
            </a:endParaRPr>
          </a:p>
          <a:p>
            <a:pPr>
              <a:buClr>
                <a:schemeClr val="accent2"/>
              </a:buClr>
            </a:pPr>
            <a:endParaRPr lang="en-US" sz="2500" dirty="0" smtClean="0">
              <a:effectLst/>
              <a:latin typeface="Cambria" pitchFamily="18" charset="0"/>
            </a:endParaRPr>
          </a:p>
          <a:p>
            <a:pPr>
              <a:buClr>
                <a:schemeClr val="accent2"/>
              </a:buClr>
            </a:pPr>
            <a:r>
              <a:rPr lang="en-US" sz="2500" b="1" dirty="0">
                <a:latin typeface="Cambria" pitchFamily="18" charset="0"/>
              </a:rPr>
              <a:t>E</a:t>
            </a:r>
            <a:r>
              <a:rPr lang="en-US" sz="2500" b="1" dirty="0" smtClean="0">
                <a:effectLst/>
                <a:latin typeface="Cambria" pitchFamily="18" charset="0"/>
              </a:rPr>
              <a:t>ligible sectors</a:t>
            </a:r>
            <a:r>
              <a:rPr lang="en-US" sz="2500" dirty="0" smtClean="0">
                <a:effectLst/>
                <a:latin typeface="Cambria" pitchFamily="18" charset="0"/>
              </a:rPr>
              <a:t>: water </a:t>
            </a:r>
            <a:r>
              <a:rPr lang="en-US" sz="2500" dirty="0">
                <a:effectLst/>
                <a:latin typeface="Cambria" pitchFamily="18" charset="0"/>
              </a:rPr>
              <a:t>supply, sanitation, solid waste management</a:t>
            </a:r>
            <a:r>
              <a:rPr lang="en-US" sz="2500" dirty="0" smtClean="0">
                <a:effectLst/>
                <a:latin typeface="Cambria" pitchFamily="18" charset="0"/>
              </a:rPr>
              <a:t>, roads and drains, energy efficiency</a:t>
            </a:r>
            <a:endParaRPr lang="en-US" sz="2500" dirty="0">
              <a:effectLst/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>
                <a:effectLst/>
                <a:latin typeface="+mn-lt"/>
              </a:rPr>
              <a:t>Lending policies </a:t>
            </a:r>
            <a:r>
              <a:rPr lang="en-US" b="1" dirty="0" smtClean="0">
                <a:effectLst/>
                <a:latin typeface="+mn-lt"/>
              </a:rPr>
              <a:t>and </a:t>
            </a:r>
            <a:r>
              <a:rPr lang="en-US" b="1" dirty="0">
                <a:effectLst/>
                <a:latin typeface="+mn-lt"/>
              </a:rPr>
              <a:t>procedures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sz="2400" b="1" dirty="0">
                <a:effectLst/>
                <a:latin typeface="Cambria" pitchFamily="18" charset="0"/>
              </a:rPr>
              <a:t>Eligible items for TNUDF funding</a:t>
            </a:r>
          </a:p>
          <a:p>
            <a:pPr marL="457200" lvl="1" indent="0">
              <a:buClr>
                <a:schemeClr val="accent2"/>
              </a:buClr>
              <a:buNone/>
            </a:pPr>
            <a:r>
              <a:rPr lang="en-US" sz="2000" dirty="0">
                <a:effectLst/>
                <a:latin typeface="Cambria" pitchFamily="18" charset="0"/>
              </a:rPr>
              <a:t>Only for capital expenditure</a:t>
            </a:r>
          </a:p>
          <a:p>
            <a:pPr lvl="2">
              <a:buClr>
                <a:schemeClr val="accent2"/>
              </a:buClr>
            </a:pPr>
            <a:r>
              <a:rPr lang="en-US" sz="2000" dirty="0">
                <a:effectLst/>
                <a:latin typeface="Cambria" pitchFamily="18" charset="0"/>
              </a:rPr>
              <a:t>Civil works</a:t>
            </a:r>
          </a:p>
          <a:p>
            <a:pPr lvl="2">
              <a:buClr>
                <a:schemeClr val="accent2"/>
              </a:buClr>
            </a:pPr>
            <a:r>
              <a:rPr lang="en-US" sz="2000" dirty="0">
                <a:effectLst/>
                <a:latin typeface="Cambria" pitchFamily="18" charset="0"/>
              </a:rPr>
              <a:t>Services </a:t>
            </a:r>
          </a:p>
          <a:p>
            <a:pPr lvl="2">
              <a:buClr>
                <a:schemeClr val="accent2"/>
              </a:buClr>
            </a:pPr>
            <a:r>
              <a:rPr lang="en-US" sz="2000" dirty="0">
                <a:effectLst/>
                <a:latin typeface="Cambria" pitchFamily="18" charset="0"/>
              </a:rPr>
              <a:t>Goods / Materials</a:t>
            </a:r>
          </a:p>
          <a:p>
            <a:pPr>
              <a:buClr>
                <a:schemeClr val="accent2"/>
              </a:buClr>
            </a:pPr>
            <a:endParaRPr lang="en-US" sz="2400" b="1" dirty="0" smtClean="0">
              <a:effectLst/>
              <a:latin typeface="Cambria" pitchFamily="18" charset="0"/>
            </a:endParaRPr>
          </a:p>
          <a:p>
            <a:pPr>
              <a:buClr>
                <a:schemeClr val="accent2"/>
              </a:buClr>
            </a:pPr>
            <a:r>
              <a:rPr lang="en-US" sz="2400" b="1" dirty="0" smtClean="0">
                <a:effectLst/>
                <a:latin typeface="Cambria" pitchFamily="18" charset="0"/>
              </a:rPr>
              <a:t>TNUDF </a:t>
            </a:r>
            <a:r>
              <a:rPr lang="en-US" sz="2400" b="1" dirty="0">
                <a:effectLst/>
                <a:latin typeface="Cambria" pitchFamily="18" charset="0"/>
              </a:rPr>
              <a:t>will not fund</a:t>
            </a:r>
          </a:p>
          <a:p>
            <a:pPr lvl="2">
              <a:buClr>
                <a:schemeClr val="accent2"/>
              </a:buClr>
            </a:pPr>
            <a:r>
              <a:rPr lang="en-US" sz="2000" dirty="0">
                <a:effectLst/>
                <a:latin typeface="Cambria" pitchFamily="18" charset="0"/>
              </a:rPr>
              <a:t>Land acquisition costs</a:t>
            </a:r>
          </a:p>
          <a:p>
            <a:pPr lvl="2">
              <a:buClr>
                <a:schemeClr val="accent2"/>
              </a:buClr>
            </a:pPr>
            <a:r>
              <a:rPr lang="en-US" sz="2000" dirty="0">
                <a:effectLst/>
                <a:latin typeface="Cambria" pitchFamily="18" charset="0"/>
              </a:rPr>
              <a:t>O&amp;M expenditure </a:t>
            </a:r>
          </a:p>
          <a:p>
            <a:pPr lvl="2">
              <a:buClr>
                <a:schemeClr val="bg2"/>
              </a:buClr>
            </a:pPr>
            <a:endParaRPr lang="en-US" sz="2000" dirty="0">
              <a:effectLst/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b="1" dirty="0">
                <a:effectLst/>
                <a:latin typeface="Calibri" pitchFamily="34" charset="0"/>
              </a:rPr>
              <a:t>Eligibility Criteria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572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US" sz="2500" b="1" dirty="0">
                <a:effectLst/>
                <a:latin typeface="Cambria" pitchFamily="18" charset="0"/>
              </a:rPr>
              <a:t>For ULBs etc.</a:t>
            </a:r>
          </a:p>
          <a:p>
            <a:pPr lvl="2">
              <a:buClr>
                <a:schemeClr val="accent2"/>
              </a:buClr>
            </a:pPr>
            <a:r>
              <a:rPr lang="en-US" dirty="0">
                <a:effectLst/>
                <a:latin typeface="Cambria" pitchFamily="18" charset="0"/>
              </a:rPr>
              <a:t>TE / TR &lt; 1</a:t>
            </a:r>
          </a:p>
          <a:p>
            <a:pPr lvl="2">
              <a:buClr>
                <a:schemeClr val="accent2"/>
              </a:buClr>
            </a:pPr>
            <a:r>
              <a:rPr lang="en-US" dirty="0">
                <a:effectLst/>
                <a:latin typeface="Cambria" pitchFamily="18" charset="0"/>
              </a:rPr>
              <a:t>Annuity / Total revenue &lt; 30%</a:t>
            </a:r>
          </a:p>
          <a:p>
            <a:pPr>
              <a:buClr>
                <a:schemeClr val="accent2"/>
              </a:buClr>
            </a:pPr>
            <a:endParaRPr lang="en-US" sz="2500" dirty="0" smtClean="0">
              <a:effectLst/>
              <a:latin typeface="Cambria" pitchFamily="18" charset="0"/>
            </a:endParaRPr>
          </a:p>
          <a:p>
            <a:pPr>
              <a:buClr>
                <a:schemeClr val="accent2"/>
              </a:buClr>
            </a:pPr>
            <a:r>
              <a:rPr lang="en-US" sz="2500" b="1" dirty="0" smtClean="0">
                <a:effectLst/>
                <a:latin typeface="Cambria" pitchFamily="18" charset="0"/>
              </a:rPr>
              <a:t>For private sector borrowers</a:t>
            </a:r>
          </a:p>
          <a:p>
            <a:pPr lvl="2">
              <a:buClr>
                <a:schemeClr val="accent2"/>
              </a:buClr>
            </a:pPr>
            <a:r>
              <a:rPr lang="en-US" u="sng" dirty="0" smtClean="0">
                <a:effectLst/>
                <a:latin typeface="Cambria" pitchFamily="18" charset="0"/>
              </a:rPr>
              <a:t>Long </a:t>
            </a:r>
            <a:r>
              <a:rPr lang="en-US" u="sng" dirty="0">
                <a:effectLst/>
                <a:latin typeface="Cambria" pitchFamily="18" charset="0"/>
              </a:rPr>
              <a:t>term debt</a:t>
            </a:r>
            <a:r>
              <a:rPr lang="en-US" dirty="0">
                <a:effectLst/>
                <a:latin typeface="Cambria" pitchFamily="18" charset="0"/>
              </a:rPr>
              <a:t>   &lt;   1.5    </a:t>
            </a:r>
          </a:p>
          <a:p>
            <a:pPr lvl="2">
              <a:buClr>
                <a:schemeClr val="accent2"/>
              </a:buClr>
              <a:buNone/>
            </a:pPr>
            <a:r>
              <a:rPr lang="en-US" dirty="0">
                <a:effectLst/>
                <a:latin typeface="Cambria" pitchFamily="18" charset="0"/>
              </a:rPr>
              <a:t>           Net worth</a:t>
            </a:r>
          </a:p>
          <a:p>
            <a:pPr lvl="2">
              <a:buClr>
                <a:schemeClr val="accent2"/>
              </a:buClr>
            </a:pPr>
            <a:r>
              <a:rPr lang="en-US" u="sng" dirty="0">
                <a:effectLst/>
                <a:latin typeface="Cambria" pitchFamily="18" charset="0"/>
              </a:rPr>
              <a:t>Net fixed assets</a:t>
            </a:r>
            <a:r>
              <a:rPr lang="en-US" dirty="0">
                <a:effectLst/>
                <a:latin typeface="Cambria" pitchFamily="18" charset="0"/>
              </a:rPr>
              <a:t>  &gt;  1.5</a:t>
            </a:r>
          </a:p>
          <a:p>
            <a:pPr lvl="2">
              <a:buClr>
                <a:schemeClr val="accent2"/>
              </a:buClr>
              <a:buNone/>
            </a:pPr>
            <a:r>
              <a:rPr lang="en-US" dirty="0" smtClean="0">
                <a:effectLst/>
                <a:latin typeface="Cambria" pitchFamily="18" charset="0"/>
              </a:rPr>
              <a:t>     </a:t>
            </a:r>
            <a:r>
              <a:rPr lang="en-US" dirty="0">
                <a:effectLst/>
                <a:latin typeface="Cambria" pitchFamily="18" charset="0"/>
              </a:rPr>
              <a:t>Long term debt</a:t>
            </a:r>
          </a:p>
          <a:p>
            <a:pPr lvl="2">
              <a:buClr>
                <a:schemeClr val="accent2"/>
              </a:buClr>
            </a:pPr>
            <a:r>
              <a:rPr lang="en-US" dirty="0">
                <a:effectLst/>
                <a:latin typeface="Cambria" pitchFamily="18" charset="0"/>
              </a:rPr>
              <a:t>Average DSCR      </a:t>
            </a:r>
            <a:r>
              <a:rPr lang="en-US" dirty="0">
                <a:effectLst/>
                <a:latin typeface="Times New Roman" pitchFamily="18" charset="0"/>
              </a:rPr>
              <a:t>&gt;  1.5</a:t>
            </a:r>
          </a:p>
          <a:p>
            <a:pPr>
              <a:buClr>
                <a:schemeClr val="bg2"/>
              </a:buClr>
            </a:pPr>
            <a:endParaRPr lang="en-US" sz="2500" dirty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1143000"/>
          </a:xfrm>
        </p:spPr>
        <p:txBody>
          <a:bodyPr/>
          <a:lstStyle/>
          <a:p>
            <a:r>
              <a:rPr lang="en-US" b="1" dirty="0" smtClean="0">
                <a:effectLst/>
                <a:latin typeface="+mn-lt"/>
              </a:rPr>
              <a:t>Security and Provisioning</a:t>
            </a:r>
            <a:endParaRPr lang="en-US" b="1" dirty="0">
              <a:effectLst/>
              <a:latin typeface="+mn-lt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2"/>
              </a:buClr>
            </a:pPr>
            <a:r>
              <a:rPr lang="en-US" sz="2500" dirty="0">
                <a:effectLst/>
              </a:rPr>
              <a:t>Special recovery mechanism such as escrow accounts of property tax, water charges etc. </a:t>
            </a:r>
            <a:endParaRPr lang="en-US" sz="2500" dirty="0" smtClean="0">
              <a:effectLst/>
            </a:endParaRPr>
          </a:p>
          <a:p>
            <a:pPr>
              <a:buClr>
                <a:schemeClr val="accent2"/>
              </a:buClr>
            </a:pPr>
            <a:endParaRPr lang="en-US" sz="2500" dirty="0" smtClean="0">
              <a:effectLst/>
            </a:endParaRPr>
          </a:p>
          <a:p>
            <a:pPr>
              <a:buClr>
                <a:schemeClr val="accent2"/>
              </a:buClr>
            </a:pPr>
            <a:r>
              <a:rPr lang="en-US" sz="2500" dirty="0" smtClean="0">
                <a:effectLst/>
              </a:rPr>
              <a:t>Provisioning policies based on Central </a:t>
            </a:r>
            <a:r>
              <a:rPr lang="en-US" sz="2500" smtClean="0">
                <a:effectLst/>
              </a:rPr>
              <a:t>Bank guidelines </a:t>
            </a:r>
            <a:r>
              <a:rPr lang="en-US" sz="2500" dirty="0" smtClean="0">
                <a:effectLst/>
              </a:rPr>
              <a:t>for Non Bank Financial Institutions</a:t>
            </a:r>
          </a:p>
          <a:p>
            <a:pPr>
              <a:buClr>
                <a:schemeClr val="accent2"/>
              </a:buClr>
            </a:pPr>
            <a:endParaRPr lang="en-US" sz="2500" dirty="0" smtClean="0"/>
          </a:p>
          <a:p>
            <a:pPr>
              <a:buClr>
                <a:schemeClr val="accent2"/>
              </a:buClr>
            </a:pPr>
            <a:r>
              <a:rPr lang="en-US" sz="2500" dirty="0" smtClean="0">
                <a:effectLst/>
              </a:rPr>
              <a:t>Annual loan </a:t>
            </a:r>
            <a:r>
              <a:rPr lang="en-US" sz="2500" dirty="0" smtClean="0"/>
              <a:t>b</a:t>
            </a:r>
            <a:r>
              <a:rPr lang="en-US" sz="2500" dirty="0" smtClean="0">
                <a:effectLst/>
              </a:rPr>
              <a:t>alance </a:t>
            </a:r>
            <a:r>
              <a:rPr lang="en-US" sz="2500" dirty="0" smtClean="0"/>
              <a:t>c</a:t>
            </a:r>
            <a:r>
              <a:rPr lang="en-US" sz="2500" dirty="0" smtClean="0">
                <a:effectLst/>
              </a:rPr>
              <a:t>onfirmations with municipalities</a:t>
            </a:r>
            <a:endParaRPr lang="en-US" sz="2500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Outline</a:t>
            </a:r>
            <a:endParaRPr lang="en-IN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857250" indent="-857250">
              <a:lnSpc>
                <a:spcPct val="120000"/>
              </a:lnSpc>
              <a:buNone/>
            </a:pPr>
            <a:endParaRPr lang="en-US" sz="4400" dirty="0" smtClean="0"/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Context:  Country, State, City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Capital and Policies: TNUDF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b="1" dirty="0" smtClean="0"/>
              <a:t>Performance 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Assessment and Lessons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3999" cy="9906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III. Performance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Lending and Resources</a:t>
            </a:r>
            <a:endParaRPr lang="en-US" sz="4000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724400" cy="2743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/>
              <a:t>Profitable with high (100%) ULB loan repayment till date</a:t>
            </a:r>
          </a:p>
          <a:p>
            <a:pPr>
              <a:spcBef>
                <a:spcPts val="0"/>
              </a:spcBef>
            </a:pP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/>
              <a:t>Raised nearly US$ 140 million in private finance</a:t>
            </a:r>
          </a:p>
          <a:p>
            <a:pPr>
              <a:spcBef>
                <a:spcPts val="0"/>
              </a:spcBef>
            </a:pP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/>
              <a:t>Focus on financial sustainability, entity based appraisals and escrow as securities</a:t>
            </a:r>
          </a:p>
          <a:p>
            <a:pPr>
              <a:spcBef>
                <a:spcPts val="0"/>
              </a:spcBef>
            </a:pPr>
            <a:endParaRPr lang="en-US" sz="2800" b="1" dirty="0" smtClean="0"/>
          </a:p>
          <a:p>
            <a:pPr lvl="1"/>
            <a:endParaRPr lang="en-US" sz="1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0" y="4724400"/>
            <a:ext cx="9144000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Transactions: municipal PPPs, first pooled bond issue, capital contributions from beneficiaries, sewerage DBOTs, etc.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TNUDP-III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(US $ 300 million) focused on sewerage compared to roads in TNUDP-II (US 60 million)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9763" marR="0" lvl="1" indent="-273050" algn="l" defTabSz="914400" rtl="0" eaLnBrk="1" fontAlgn="base" latinLnBrk="0" hangingPunct="1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4724400" y="1524000"/>
          <a:ext cx="41148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4343400" y="3962400"/>
            <a:ext cx="4648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Over 380 sub-projects with US$ 500 million in lending 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0403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Calibri" pitchFamily="34" charset="0"/>
              </a:rPr>
              <a:t>Systemic access to market finance </a:t>
            </a:r>
            <a:r>
              <a:rPr lang="en-US" sz="4000" b="1" dirty="0">
                <a:latin typeface="Calibri" pitchFamily="34" charset="0"/>
              </a:rPr>
              <a:t>for </a:t>
            </a:r>
            <a:r>
              <a:rPr lang="en-US" sz="4000" b="1" dirty="0" smtClean="0">
                <a:latin typeface="Calibri" pitchFamily="34" charset="0"/>
              </a:rPr>
              <a:t>small </a:t>
            </a:r>
            <a:r>
              <a:rPr lang="en-US" sz="4000" b="1" dirty="0">
                <a:latin typeface="Calibri" pitchFamily="34" charset="0"/>
              </a:rPr>
              <a:t>and </a:t>
            </a:r>
            <a:r>
              <a:rPr lang="en-US" sz="4000" b="1" dirty="0" smtClean="0">
                <a:latin typeface="Calibri" pitchFamily="34" charset="0"/>
              </a:rPr>
              <a:t>medium cities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1578888"/>
            <a:ext cx="9144000" cy="5355312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50" name="Group 3"/>
          <p:cNvGrpSpPr>
            <a:grpSpLocks/>
          </p:cNvGrpSpPr>
          <p:nvPr/>
        </p:nvGrpSpPr>
        <p:grpSpPr bwMode="auto">
          <a:xfrm>
            <a:off x="1" y="1676400"/>
            <a:ext cx="8874124" cy="4762500"/>
            <a:chOff x="720" y="1224"/>
            <a:chExt cx="4896" cy="3096"/>
          </a:xfrm>
        </p:grpSpPr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1008" y="1440"/>
              <a:ext cx="1152" cy="43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Umbrella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Credit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Enhancements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1776" y="2112"/>
              <a:ext cx="720" cy="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Sov.Grant</a:t>
              </a:r>
              <a:endPara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720" y="2112"/>
              <a:ext cx="912" cy="76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Sov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. Govt.</a:t>
              </a:r>
            </a:p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Transfer</a:t>
              </a:r>
            </a:p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Payments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Line 7"/>
            <p:cNvSpPr>
              <a:spLocks noChangeShapeType="1"/>
            </p:cNvSpPr>
            <p:nvPr/>
          </p:nvSpPr>
          <p:spPr bwMode="auto">
            <a:xfrm>
              <a:off x="1200" y="187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8"/>
            <p:cNvSpPr>
              <a:spLocks noChangeShapeType="1"/>
            </p:cNvSpPr>
            <p:nvPr/>
          </p:nvSpPr>
          <p:spPr bwMode="auto">
            <a:xfrm>
              <a:off x="2016" y="187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4896" y="1392"/>
              <a:ext cx="528" cy="2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MLA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Rectangle 10"/>
            <p:cNvSpPr>
              <a:spLocks noChangeArrowheads="1"/>
            </p:cNvSpPr>
            <p:nvPr/>
          </p:nvSpPr>
          <p:spPr bwMode="auto">
            <a:xfrm>
              <a:off x="3024" y="2208"/>
              <a:ext cx="624" cy="33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WSPF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Rectangle 11"/>
            <p:cNvSpPr>
              <a:spLocks noChangeArrowheads="1"/>
            </p:cNvSpPr>
            <p:nvPr/>
          </p:nvSpPr>
          <p:spPr bwMode="auto">
            <a:xfrm>
              <a:off x="1776" y="3072"/>
              <a:ext cx="720" cy="43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Reserve </a:t>
              </a:r>
            </a:p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Account</a:t>
              </a:r>
            </a:p>
          </p:txBody>
        </p:sp>
        <p:sp>
          <p:nvSpPr>
            <p:cNvPr id="59" name="Rectangle 12"/>
            <p:cNvSpPr>
              <a:spLocks noChangeArrowheads="1"/>
            </p:cNvSpPr>
            <p:nvPr/>
          </p:nvSpPr>
          <p:spPr bwMode="auto">
            <a:xfrm>
              <a:off x="768" y="3408"/>
              <a:ext cx="720" cy="3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Revenue</a:t>
              </a:r>
            </a:p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Intercept</a:t>
              </a:r>
            </a:p>
          </p:txBody>
        </p:sp>
        <p:sp>
          <p:nvSpPr>
            <p:cNvPr id="60" name="Line 13"/>
            <p:cNvSpPr>
              <a:spLocks noChangeShapeType="1"/>
            </p:cNvSpPr>
            <p:nvPr/>
          </p:nvSpPr>
          <p:spPr bwMode="auto">
            <a:xfrm>
              <a:off x="2112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14"/>
            <p:cNvSpPr>
              <a:spLocks noChangeShapeType="1"/>
            </p:cNvSpPr>
            <p:nvPr/>
          </p:nvSpPr>
          <p:spPr bwMode="auto">
            <a:xfrm flipH="1">
              <a:off x="3264" y="1488"/>
              <a:ext cx="1632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15"/>
            <p:cNvSpPr>
              <a:spLocks noChangeShapeType="1"/>
            </p:cNvSpPr>
            <p:nvPr/>
          </p:nvSpPr>
          <p:spPr bwMode="auto">
            <a:xfrm>
              <a:off x="3264" y="1488"/>
              <a:ext cx="0" cy="72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16"/>
            <p:cNvSpPr>
              <a:spLocks noChangeShapeType="1"/>
            </p:cNvSpPr>
            <p:nvPr/>
          </p:nvSpPr>
          <p:spPr bwMode="auto">
            <a:xfrm flipH="1">
              <a:off x="3456" y="1584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17"/>
            <p:cNvSpPr>
              <a:spLocks noChangeShapeType="1"/>
            </p:cNvSpPr>
            <p:nvPr/>
          </p:nvSpPr>
          <p:spPr bwMode="auto">
            <a:xfrm>
              <a:off x="3456" y="158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206" y="1224"/>
              <a:ext cx="15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imes New Roman" pitchFamily="18" charset="0"/>
                  <a:cs typeface="Times New Roman" pitchFamily="18" charset="0"/>
                </a:rPr>
                <a:t>Partial Credit Guarantee</a:t>
              </a:r>
            </a:p>
          </p:txBody>
        </p:sp>
        <p:sp>
          <p:nvSpPr>
            <p:cNvPr id="66" name="Text Box 19"/>
            <p:cNvSpPr txBox="1">
              <a:spLocks noChangeArrowheads="1"/>
            </p:cNvSpPr>
            <p:nvPr/>
          </p:nvSpPr>
          <p:spPr bwMode="auto">
            <a:xfrm>
              <a:off x="3542" y="1608"/>
              <a:ext cx="1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imes New Roman" pitchFamily="18" charset="0"/>
                  <a:cs typeface="Times New Roman" pitchFamily="18" charset="0"/>
                </a:rPr>
                <a:t>Technical Assistance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4896" y="2256"/>
              <a:ext cx="624" cy="28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Investors</a:t>
              </a:r>
            </a:p>
          </p:txBody>
        </p:sp>
        <p:sp>
          <p:nvSpPr>
            <p:cNvPr id="68" name="Line 21"/>
            <p:cNvSpPr>
              <a:spLocks noChangeShapeType="1"/>
            </p:cNvSpPr>
            <p:nvPr/>
          </p:nvSpPr>
          <p:spPr bwMode="auto">
            <a:xfrm>
              <a:off x="5040" y="163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22"/>
            <p:cNvSpPr txBox="1">
              <a:spLocks noChangeArrowheads="1"/>
            </p:cNvSpPr>
            <p:nvPr/>
          </p:nvSpPr>
          <p:spPr bwMode="auto">
            <a:xfrm>
              <a:off x="5030" y="1848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3648" y="235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3648" y="244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Text Box 25"/>
            <p:cNvSpPr txBox="1">
              <a:spLocks noChangeArrowheads="1"/>
            </p:cNvSpPr>
            <p:nvPr/>
          </p:nvSpPr>
          <p:spPr bwMode="auto">
            <a:xfrm>
              <a:off x="3782" y="2136"/>
              <a:ext cx="5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imes New Roman" pitchFamily="18" charset="0"/>
                  <a:cs typeface="Times New Roman" pitchFamily="18" charset="0"/>
                </a:rPr>
                <a:t>  Bonds</a:t>
              </a:r>
            </a:p>
          </p:txBody>
        </p:sp>
        <p:sp>
          <p:nvSpPr>
            <p:cNvPr id="73" name="Line 26"/>
            <p:cNvSpPr>
              <a:spLocks noChangeShapeType="1"/>
            </p:cNvSpPr>
            <p:nvPr/>
          </p:nvSpPr>
          <p:spPr bwMode="auto">
            <a:xfrm>
              <a:off x="1056" y="28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27"/>
            <p:cNvSpPr>
              <a:spLocks noChangeArrowheads="1"/>
            </p:cNvSpPr>
            <p:nvPr/>
          </p:nvSpPr>
          <p:spPr bwMode="auto">
            <a:xfrm>
              <a:off x="4848" y="3744"/>
              <a:ext cx="768" cy="57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Trustee</a:t>
              </a:r>
            </a:p>
          </p:txBody>
        </p:sp>
        <p:sp>
          <p:nvSpPr>
            <p:cNvPr id="75" name="Rectangle 28"/>
            <p:cNvSpPr>
              <a:spLocks noChangeArrowheads="1"/>
            </p:cNvSpPr>
            <p:nvPr/>
          </p:nvSpPr>
          <p:spPr bwMode="auto">
            <a:xfrm>
              <a:off x="2640" y="3216"/>
              <a:ext cx="480" cy="6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Local</a:t>
              </a:r>
            </a:p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Govt.</a:t>
              </a:r>
            </a:p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Project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Rectangle 29"/>
            <p:cNvSpPr>
              <a:spLocks noChangeArrowheads="1"/>
            </p:cNvSpPr>
            <p:nvPr/>
          </p:nvSpPr>
          <p:spPr bwMode="auto">
            <a:xfrm>
              <a:off x="3264" y="3216"/>
              <a:ext cx="528" cy="6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Local</a:t>
              </a:r>
            </a:p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Govt.</a:t>
              </a:r>
            </a:p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Project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7" name="Rectangle 30"/>
            <p:cNvSpPr>
              <a:spLocks noChangeArrowheads="1"/>
            </p:cNvSpPr>
            <p:nvPr/>
          </p:nvSpPr>
          <p:spPr bwMode="auto">
            <a:xfrm>
              <a:off x="3936" y="3216"/>
              <a:ext cx="528" cy="6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Local</a:t>
              </a:r>
            </a:p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Govt.</a:t>
              </a:r>
            </a:p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Project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3830" y="2520"/>
              <a:ext cx="90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Funds</a:t>
              </a:r>
              <a:r>
                <a:rPr lang="en-US" sz="1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Market</a:t>
              </a:r>
              <a:r>
                <a:rPr lang="en-US" sz="1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Rate</a:t>
              </a:r>
            </a:p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Long</a:t>
              </a:r>
              <a:r>
                <a:rPr lang="en-US" sz="1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term</a:t>
              </a:r>
            </a:p>
          </p:txBody>
        </p:sp>
        <p:sp>
          <p:nvSpPr>
            <p:cNvPr id="79" name="Line 32"/>
            <p:cNvSpPr>
              <a:spLocks noChangeShapeType="1"/>
            </p:cNvSpPr>
            <p:nvPr/>
          </p:nvSpPr>
          <p:spPr bwMode="auto">
            <a:xfrm>
              <a:off x="1488" y="3648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33"/>
            <p:cNvSpPr>
              <a:spLocks noChangeShapeType="1"/>
            </p:cNvSpPr>
            <p:nvPr/>
          </p:nvSpPr>
          <p:spPr bwMode="auto">
            <a:xfrm>
              <a:off x="2112" y="3504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34"/>
            <p:cNvSpPr>
              <a:spLocks noChangeShapeType="1"/>
            </p:cNvSpPr>
            <p:nvPr/>
          </p:nvSpPr>
          <p:spPr bwMode="auto">
            <a:xfrm flipH="1">
              <a:off x="2880" y="2544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35"/>
            <p:cNvSpPr>
              <a:spLocks noChangeShapeType="1"/>
            </p:cNvSpPr>
            <p:nvPr/>
          </p:nvSpPr>
          <p:spPr bwMode="auto">
            <a:xfrm>
              <a:off x="3456" y="254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36"/>
            <p:cNvSpPr>
              <a:spLocks noChangeShapeType="1"/>
            </p:cNvSpPr>
            <p:nvPr/>
          </p:nvSpPr>
          <p:spPr bwMode="auto">
            <a:xfrm>
              <a:off x="3552" y="2544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37"/>
            <p:cNvSpPr>
              <a:spLocks noChangeShapeType="1"/>
            </p:cNvSpPr>
            <p:nvPr/>
          </p:nvSpPr>
          <p:spPr bwMode="auto">
            <a:xfrm>
              <a:off x="3120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38"/>
            <p:cNvSpPr>
              <a:spLocks noChangeShapeType="1"/>
            </p:cNvSpPr>
            <p:nvPr/>
          </p:nvSpPr>
          <p:spPr bwMode="auto">
            <a:xfrm>
              <a:off x="3792" y="35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Text Box 39"/>
            <p:cNvSpPr txBox="1">
              <a:spLocks noChangeArrowheads="1"/>
            </p:cNvSpPr>
            <p:nvPr/>
          </p:nvSpPr>
          <p:spPr bwMode="auto">
            <a:xfrm>
              <a:off x="2822" y="3831"/>
              <a:ext cx="18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Principal</a:t>
              </a:r>
              <a:r>
                <a:rPr lang="en-US" sz="1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&amp; Interest</a:t>
              </a:r>
              <a:r>
                <a:rPr lang="en-US" sz="1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payments</a:t>
              </a:r>
            </a:p>
          </p:txBody>
        </p:sp>
        <p:sp>
          <p:nvSpPr>
            <p:cNvPr id="87" name="Line 40"/>
            <p:cNvSpPr>
              <a:spLocks noChangeShapeType="1"/>
            </p:cNvSpPr>
            <p:nvPr/>
          </p:nvSpPr>
          <p:spPr bwMode="auto">
            <a:xfrm>
              <a:off x="2832" y="38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41"/>
            <p:cNvSpPr>
              <a:spLocks noChangeShapeType="1"/>
            </p:cNvSpPr>
            <p:nvPr/>
          </p:nvSpPr>
          <p:spPr bwMode="auto">
            <a:xfrm>
              <a:off x="3408" y="38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42"/>
            <p:cNvSpPr>
              <a:spLocks noChangeShapeType="1"/>
            </p:cNvSpPr>
            <p:nvPr/>
          </p:nvSpPr>
          <p:spPr bwMode="auto">
            <a:xfrm>
              <a:off x="4032" y="38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43"/>
            <p:cNvSpPr>
              <a:spLocks noChangeShapeType="1"/>
            </p:cNvSpPr>
            <p:nvPr/>
          </p:nvSpPr>
          <p:spPr bwMode="auto">
            <a:xfrm>
              <a:off x="2832" y="4032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44"/>
            <p:cNvSpPr>
              <a:spLocks noChangeShapeType="1"/>
            </p:cNvSpPr>
            <p:nvPr/>
          </p:nvSpPr>
          <p:spPr bwMode="auto">
            <a:xfrm>
              <a:off x="2112" y="4128"/>
              <a:ext cx="27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45"/>
            <p:cNvSpPr>
              <a:spLocks noChangeShapeType="1"/>
            </p:cNvSpPr>
            <p:nvPr/>
          </p:nvSpPr>
          <p:spPr bwMode="auto">
            <a:xfrm flipH="1">
              <a:off x="1056" y="3792"/>
              <a:ext cx="0" cy="38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46"/>
            <p:cNvSpPr>
              <a:spLocks noChangeShapeType="1"/>
            </p:cNvSpPr>
            <p:nvPr/>
          </p:nvSpPr>
          <p:spPr bwMode="auto">
            <a:xfrm>
              <a:off x="1056" y="4176"/>
              <a:ext cx="3792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Text Box 47"/>
            <p:cNvSpPr txBox="1">
              <a:spLocks noChangeArrowheads="1"/>
            </p:cNvSpPr>
            <p:nvPr/>
          </p:nvSpPr>
          <p:spPr bwMode="auto">
            <a:xfrm>
              <a:off x="2102" y="3927"/>
              <a:ext cx="7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If</a:t>
              </a:r>
              <a:r>
                <a:rPr lang="en-US" sz="16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>
                  <a:latin typeface="Times New Roman" pitchFamily="18" charset="0"/>
                  <a:cs typeface="Times New Roman" pitchFamily="18" charset="0"/>
                </a:rPr>
                <a:t>necessary</a:t>
              </a:r>
            </a:p>
          </p:txBody>
        </p:sp>
        <p:sp>
          <p:nvSpPr>
            <p:cNvPr id="95" name="Text Box 48"/>
            <p:cNvSpPr txBox="1">
              <a:spLocks noChangeArrowheads="1"/>
            </p:cNvSpPr>
            <p:nvPr/>
          </p:nvSpPr>
          <p:spPr bwMode="auto">
            <a:xfrm>
              <a:off x="1046" y="3960"/>
              <a:ext cx="8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Times New Roman" pitchFamily="18" charset="0"/>
                  <a:cs typeface="Times New Roman" pitchFamily="18" charset="0"/>
                </a:rPr>
                <a:t>If necessary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676400" y="1371600"/>
            <a:ext cx="5334000" cy="584775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The terms of </a:t>
            </a:r>
            <a:r>
              <a:rPr lang="en-US" sz="32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issue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463550" y="2362200"/>
          <a:ext cx="8413750" cy="3886200"/>
        </p:xfrm>
        <a:graphic>
          <a:graphicData uri="http://schemas.openxmlformats.org/presentationml/2006/ole">
            <p:oleObj spid="_x0000_s1032" name="Document" r:id="rId3" imgW="5965562" imgH="2778858" progId="Word.Document.8">
              <p:embed/>
            </p:oleObj>
          </a:graphicData>
        </a:graphic>
      </p:graphicFrame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1" y="0"/>
            <a:ext cx="8458199" cy="1143000"/>
          </a:xfrm>
          <a:noFill/>
          <a:ln/>
        </p:spPr>
        <p:txBody>
          <a:bodyPr anchor="b">
            <a:normAutofit/>
          </a:bodyPr>
          <a:lstStyle/>
          <a:p>
            <a:r>
              <a:rPr lang="en-US" b="1" dirty="0">
                <a:latin typeface="+mn-lt"/>
              </a:rPr>
              <a:t>The Pooled </a:t>
            </a:r>
            <a:r>
              <a:rPr lang="en-US" b="1" dirty="0" smtClean="0">
                <a:latin typeface="+mn-lt"/>
              </a:rPr>
              <a:t>Bond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Cities and the </a:t>
            </a:r>
            <a:r>
              <a:rPr lang="en-US" b="1" dirty="0" smtClean="0">
                <a:solidFill>
                  <a:schemeClr val="bg1"/>
                </a:solidFill>
              </a:rPr>
              <a:t>investments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056" name="Document" r:id="rId3" imgW="5372704" imgH="4407116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467600" cy="8382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The </a:t>
            </a:r>
            <a:r>
              <a:rPr lang="en-US" sz="4000" b="1" dirty="0" smtClean="0">
                <a:latin typeface="+mn-lt"/>
              </a:rPr>
              <a:t>Investors</a:t>
            </a:r>
            <a:endParaRPr lang="en-US" sz="4000" b="1" dirty="0">
              <a:latin typeface="+mn-lt"/>
            </a:endParaRPr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62549108"/>
              </p:ext>
            </p:extLst>
          </p:nvPr>
        </p:nvGraphicFramePr>
        <p:xfrm>
          <a:off x="1143000" y="1676400"/>
          <a:ext cx="6781800" cy="3581400"/>
        </p:xfrm>
        <a:graphic>
          <a:graphicData uri="http://schemas.openxmlformats.org/presentationml/2006/ole">
            <p:oleObj spid="_x0000_s3080" name="Document" r:id="rId3" imgW="3944112" imgH="1943100" progId="Word.Document.8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95399" y="990600"/>
            <a:ext cx="6629401" cy="52322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Water and sanitation pooled fund</a:t>
            </a:r>
            <a:endParaRPr lang="en-IN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Outline</a:t>
            </a:r>
            <a:endParaRPr lang="en-IN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638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857250" indent="-857250">
              <a:lnSpc>
                <a:spcPct val="120000"/>
              </a:lnSpc>
              <a:buNone/>
            </a:pPr>
            <a:endParaRPr lang="en-US" sz="4400" dirty="0" smtClean="0"/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b="1" dirty="0" smtClean="0"/>
              <a:t>Context:  Country, State, City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/>
              <a:t>Capital and Policies: TNUDF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/>
              <a:t>Performance 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/>
              <a:t>Assessment and Lessons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685801"/>
            <a:ext cx="9144000" cy="959237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WSPF bonds have created an active secondary market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</a:pPr>
            <a:r>
              <a:rPr lang="en-US" sz="24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Bonds sold by original </a:t>
            </a:r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holders mainly to private pension funds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685800"/>
          </a:xfrm>
          <a:noFill/>
          <a:ln/>
        </p:spPr>
        <p:txBody>
          <a:bodyPr anchor="b"/>
          <a:lstStyle/>
          <a:p>
            <a:r>
              <a:rPr lang="en-US" sz="3700" b="1" dirty="0">
                <a:latin typeface="+mn-lt"/>
              </a:rPr>
              <a:t>Beginnings of a </a:t>
            </a:r>
            <a:r>
              <a:rPr lang="en-US" sz="3700" b="1" dirty="0" smtClean="0">
                <a:latin typeface="+mn-lt"/>
              </a:rPr>
              <a:t>new </a:t>
            </a:r>
            <a:r>
              <a:rPr lang="en-US" sz="3700" b="1" dirty="0">
                <a:latin typeface="+mn-lt"/>
              </a:rPr>
              <a:t>m</a:t>
            </a:r>
            <a:r>
              <a:rPr lang="en-US" sz="3700" b="1" dirty="0" smtClean="0">
                <a:latin typeface="+mn-lt"/>
              </a:rPr>
              <a:t>arket</a:t>
            </a:r>
            <a:r>
              <a:rPr lang="en-US" sz="3700" b="1" dirty="0">
                <a:latin typeface="+mn-lt"/>
              </a:rPr>
              <a:t>…</a:t>
            </a:r>
          </a:p>
        </p:txBody>
      </p:sp>
      <p:graphicFrame>
        <p:nvGraphicFramePr>
          <p:cNvPr id="1187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36337455"/>
              </p:ext>
            </p:extLst>
          </p:nvPr>
        </p:nvGraphicFramePr>
        <p:xfrm>
          <a:off x="609600" y="1752600"/>
          <a:ext cx="7620000" cy="3733800"/>
        </p:xfrm>
        <a:graphic>
          <a:graphicData uri="http://schemas.openxmlformats.org/presentationml/2006/ole">
            <p:oleObj spid="_x0000_s4104" name="Document" r:id="rId3" imgW="5896356" imgH="3212592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Outline</a:t>
            </a:r>
            <a:endParaRPr lang="en-IN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857250" indent="-857250">
              <a:lnSpc>
                <a:spcPct val="120000"/>
              </a:lnSpc>
              <a:buNone/>
            </a:pPr>
            <a:endParaRPr lang="en-US" sz="4400" dirty="0" smtClean="0"/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Context:  Country, State, City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Capital and Policies: TNUDF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Performance 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b="1" dirty="0" smtClean="0"/>
              <a:t>Assessment and Lessons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/>
              <a:t>IV.  Assessment and Lessons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accent2"/>
                </a:solidFill>
              </a:rPr>
              <a:t>Enabling Factors</a:t>
            </a:r>
            <a:endParaRPr lang="en-IN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810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Eight years (1988-96) of successful credit history, - lending based on municipal financial operating plans</a:t>
            </a:r>
          </a:p>
          <a:p>
            <a:endParaRPr lang="en-US" dirty="0" smtClean="0"/>
          </a:p>
          <a:p>
            <a:r>
              <a:rPr lang="en-US" dirty="0" smtClean="0"/>
              <a:t>Accompanied by major reforms transferring authority to municipalities and backed by statutory devolutions</a:t>
            </a:r>
          </a:p>
          <a:p>
            <a:endParaRPr lang="en-US" dirty="0" smtClean="0"/>
          </a:p>
          <a:p>
            <a:r>
              <a:rPr lang="en-US" dirty="0" smtClean="0"/>
              <a:t>15 years of partnering with Multilaterals, allowing gradual blending of longer term finance with domestic sources – financing systems rather than projects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b="1" dirty="0" smtClean="0"/>
              <a:t>Lessons and an Agenda?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419599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Stable revenue streams – hence work on demand side to strengthen Fiscal Transfers – IGFR in South Africa, Green Light in Columbia</a:t>
            </a:r>
          </a:p>
          <a:p>
            <a:endParaRPr lang="en-US" dirty="0" smtClean="0"/>
          </a:p>
          <a:p>
            <a:r>
              <a:rPr lang="en-US" dirty="0" smtClean="0"/>
              <a:t>Strong Intermediation – hence work on supply side – Debt Markets, Intermediation...PCG in </a:t>
            </a:r>
            <a:r>
              <a:rPr lang="en-US" dirty="0" err="1" smtClean="0"/>
              <a:t>Joburg</a:t>
            </a:r>
            <a:r>
              <a:rPr lang="en-US" dirty="0" smtClean="0"/>
              <a:t>, </a:t>
            </a:r>
            <a:r>
              <a:rPr lang="en-US" dirty="0" err="1" smtClean="0"/>
              <a:t>Tamilnadu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S Asia LLDF, TDF, KUDIFC etc., EA – MDFO, DFV, LADF</a:t>
            </a:r>
          </a:p>
          <a:p>
            <a:endParaRPr lang="en-US" dirty="0" smtClean="0"/>
          </a:p>
          <a:p>
            <a:r>
              <a:rPr lang="en-US" dirty="0" smtClean="0"/>
              <a:t>Partnerships with Multilaterals – Finance systems rather than projects?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752600"/>
            <a:ext cx="9144000" cy="2743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Comic Sans MS" panose="030F0702030302020204" pitchFamily="66" charset="0"/>
                <a:cs typeface="Ideal Sans Book" pitchFamily="50" charset="0"/>
              </a:rPr>
              <a:t>THANK YOU FOR LISTENING</a:t>
            </a:r>
          </a:p>
          <a:p>
            <a:endParaRPr lang="en-US" sz="3200" b="1" dirty="0" smtClean="0">
              <a:latin typeface="Ideal Sans Book" pitchFamily="50" charset="0"/>
              <a:cs typeface="Ideal Sans Book" pitchFamily="50" charset="0"/>
            </a:endParaRPr>
          </a:p>
          <a:p>
            <a:r>
              <a:rPr lang="en-US" sz="2800" b="1" dirty="0" smtClean="0">
                <a:solidFill>
                  <a:schemeClr val="accent2"/>
                </a:solidFill>
                <a:latin typeface="Comic Sans MS" pitchFamily="66" charset="0"/>
                <a:cs typeface="Ideal Sans Book" pitchFamily="50" charset="0"/>
              </a:rPr>
              <a:t>ALL QUESTIONS AND COMMENTS WELCOME</a:t>
            </a:r>
          </a:p>
          <a:p>
            <a:endParaRPr lang="en-US" sz="3200" b="1" dirty="0" smtClean="0">
              <a:latin typeface="Comic Sans MS" pitchFamily="66" charset="0"/>
              <a:cs typeface="Ideal Sans Book" pitchFamily="50" charset="0"/>
            </a:endParaRPr>
          </a:p>
          <a:p>
            <a:r>
              <a:rPr lang="en-US" sz="3200" b="1" dirty="0" smtClean="0">
                <a:latin typeface="Comic Sans MS" pitchFamily="66" charset="0"/>
                <a:cs typeface="Ideal Sans Book" pitchFamily="50" charset="0"/>
              </a:rPr>
              <a:t>rajivan.k@gmail.com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89038"/>
          </a:xfrm>
        </p:spPr>
        <p:txBody>
          <a:bodyPr>
            <a:normAutofit/>
          </a:bodyPr>
          <a:lstStyle/>
          <a:p>
            <a:r>
              <a:rPr lang="en-US" dirty="0" smtClean="0"/>
              <a:t>I. Context: Country, State, City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763000" cy="5105400"/>
          </a:xfrm>
        </p:spPr>
        <p:txBody>
          <a:bodyPr/>
          <a:lstStyle/>
          <a:p>
            <a:pPr marL="238125" indent="-238125" defTabSz="904875">
              <a:buFontTx/>
              <a:buNone/>
            </a:pPr>
            <a:r>
              <a:rPr lang="en-US" sz="2400" b="1" u="sng" dirty="0" smtClean="0">
                <a:latin typeface="Calibri" pitchFamily="34" charset="0"/>
              </a:rPr>
              <a:t>Country:</a:t>
            </a:r>
            <a:endParaRPr lang="en-US" sz="2400" b="1" u="sng" dirty="0">
              <a:latin typeface="Calibri" pitchFamily="34" charset="0"/>
            </a:endParaRPr>
          </a:p>
          <a:p>
            <a:pPr marL="238125" indent="-238125" defTabSz="904875">
              <a:buFont typeface="Wingdings" pitchFamily="2" charset="2"/>
              <a:buNone/>
            </a:pPr>
            <a:r>
              <a:rPr lang="en-US" sz="2400" b="1" dirty="0">
                <a:latin typeface="Calibri" pitchFamily="34" charset="0"/>
              </a:rPr>
              <a:t>INDIA            </a:t>
            </a:r>
          </a:p>
          <a:p>
            <a:pPr marL="238125" indent="-238125" defTabSz="904875">
              <a:buFontTx/>
              <a:buNone/>
            </a:pPr>
            <a:endParaRPr lang="en-US" sz="2000" u="sng" dirty="0">
              <a:latin typeface="Calibri" pitchFamily="34" charset="0"/>
            </a:endParaRPr>
          </a:p>
          <a:p>
            <a:pPr marL="238125" indent="-238125" defTabSz="904875">
              <a:buFontTx/>
              <a:buNone/>
            </a:pPr>
            <a:endParaRPr lang="en-US" sz="2000" u="sng" dirty="0">
              <a:latin typeface="Calibri" pitchFamily="34" charset="0"/>
            </a:endParaRPr>
          </a:p>
          <a:p>
            <a:pPr marL="238125" indent="-238125" defTabSz="904875">
              <a:buFontTx/>
              <a:buNone/>
            </a:pPr>
            <a:endParaRPr lang="en-US" sz="2000" u="sng" dirty="0">
              <a:latin typeface="Calibri" pitchFamily="34" charset="0"/>
            </a:endParaRPr>
          </a:p>
          <a:p>
            <a:pPr marL="238125" indent="-238125" defTabSz="904875">
              <a:buFontTx/>
              <a:buNone/>
            </a:pPr>
            <a:endParaRPr lang="en-US" sz="2000" u="sng" dirty="0">
              <a:latin typeface="Calibri" pitchFamily="34" charset="0"/>
            </a:endParaRPr>
          </a:p>
          <a:p>
            <a:pPr marL="238125" indent="-238125" defTabSz="904875">
              <a:buFontTx/>
              <a:buNone/>
            </a:pPr>
            <a:r>
              <a:rPr lang="en-US" sz="2400" b="1" u="sng" dirty="0" smtClean="0">
                <a:latin typeface="Calibri" pitchFamily="34" charset="0"/>
              </a:rPr>
              <a:t>State:</a:t>
            </a:r>
            <a:endParaRPr lang="en-US" sz="2400" b="1" u="sng" dirty="0">
              <a:latin typeface="Calibri" pitchFamily="34" charset="0"/>
            </a:endParaRPr>
          </a:p>
          <a:p>
            <a:pPr marL="238125" indent="-238125" defTabSz="904875">
              <a:buFontTx/>
              <a:buNone/>
            </a:pPr>
            <a:r>
              <a:rPr lang="en-US" sz="2400" b="1" dirty="0">
                <a:latin typeface="Calibri" pitchFamily="34" charset="0"/>
              </a:rPr>
              <a:t>TAMIL NADU</a:t>
            </a:r>
          </a:p>
          <a:p>
            <a:pPr marL="238125" indent="-238125" defTabSz="904875">
              <a:buFont typeface="Wingdings" pitchFamily="2" charset="2"/>
              <a:buNone/>
            </a:pP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hlink"/>
                </a:solidFill>
                <a:latin typeface="Calibri" pitchFamily="34" charset="0"/>
                <a:sym typeface="Wingdings" pitchFamily="2" charset="2"/>
              </a:rPr>
              <a:t>                        </a:t>
            </a:r>
            <a:r>
              <a:rPr lang="en-US" sz="2000" dirty="0">
                <a:solidFill>
                  <a:schemeClr val="hlink"/>
                </a:solidFill>
                <a:latin typeface="Calibri" pitchFamily="34" charset="0"/>
                <a:sym typeface="Wingdings" pitchFamily="2" charset="2"/>
              </a:rPr>
              <a:t>        </a:t>
            </a:r>
            <a:r>
              <a:rPr lang="en-US" sz="2000" dirty="0">
                <a:latin typeface="Calibri" pitchFamily="34" charset="0"/>
              </a:rPr>
              <a:t> </a:t>
            </a:r>
          </a:p>
          <a:p>
            <a:pPr marL="238125" indent="-238125" defTabSz="904875">
              <a:buFont typeface="Wingdings" pitchFamily="2" charset="2"/>
              <a:buNone/>
            </a:pPr>
            <a:r>
              <a:rPr lang="en-US" sz="2000" dirty="0">
                <a:latin typeface="Calibri" pitchFamily="34" charset="0"/>
                <a:sym typeface="Wingdings 2" pitchFamily="18" charset="2"/>
              </a:rPr>
              <a:t>                </a:t>
            </a:r>
            <a:r>
              <a:rPr lang="en-US" sz="2000" dirty="0">
                <a:latin typeface="Comic Sans MS" pitchFamily="66" charset="0"/>
                <a:sym typeface="Wingdings 2" pitchFamily="18" charset="2"/>
              </a:rPr>
              <a:t>                  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362200" y="1295400"/>
            <a:ext cx="6705600" cy="144655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280988" indent="-280988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>
                <a:latin typeface="Calibri" pitchFamily="34" charset="0"/>
              </a:rPr>
              <a:t>A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federal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democracy</a:t>
            </a:r>
          </a:p>
          <a:p>
            <a:pPr marL="280988" indent="-280988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Rule based fiscal 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transfers from Centre to State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(in contrast 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with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State 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to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City)</a:t>
            </a: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  <a:p>
            <a:pPr marL="280988" indent="-280988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Rapidly urbanizing –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urban share 32% </a:t>
            </a:r>
            <a:r>
              <a:rPr lang="en-US" sz="2000" dirty="0" smtClean="0">
                <a:latin typeface="Calibri" pitchFamily="34" charset="0"/>
              </a:rPr>
              <a:t>  </a:t>
            </a: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3581400"/>
            <a:ext cx="6629400" cy="14496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454025" indent="-454025">
              <a:lnSpc>
                <a:spcPct val="90000"/>
              </a:lnSpc>
              <a:buClr>
                <a:schemeClr val="hlink"/>
              </a:buClr>
            </a:pPr>
            <a:r>
              <a:rPr lang="en-US" dirty="0" smtClean="0">
                <a:solidFill>
                  <a:schemeClr val="tx1"/>
                </a:solidFill>
                <a:latin typeface="+mn-lt"/>
                <a:sym typeface="Wingdings 2" pitchFamily="18" charset="2"/>
              </a:rPr>
              <a:t> </a:t>
            </a:r>
          </a:p>
          <a:p>
            <a:pPr marL="454025" indent="-454025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/>
              <a:t>U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rbanized – 53.9% population in towns </a:t>
            </a:r>
          </a:p>
          <a:p>
            <a:pPr marL="454025" indent="-454025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n-lt"/>
                <a:sym typeface="Wingdings 2" pitchFamily="18" charset="2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60% of urban population live in Class I Towns &amp; 15% in the single metropolitan city of Chennai</a:t>
            </a:r>
          </a:p>
          <a:p>
            <a:pPr marL="454025" indent="-454025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n-lt"/>
                <a:sym typeface="Wingdings 2" pitchFamily="18" charset="2"/>
              </a:rPr>
              <a:t> Urban poor constitute about 30% of this population </a:t>
            </a:r>
            <a:endParaRPr lang="en-US" sz="2000" dirty="0">
              <a:solidFill>
                <a:schemeClr val="tx1"/>
              </a:solidFill>
              <a:latin typeface="+mn-lt"/>
              <a:sym typeface="Wingdings 2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 Urban Quality of Life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33400" y="1447800"/>
            <a:ext cx="8382000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Water supplies vary from 50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</a:rPr>
              <a:t>lpcd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in Town Panchayats to 74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</a:rPr>
              <a:t>lpcd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in Corporations, significantly below the  norm of 70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</a:rPr>
              <a:t>lpcd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for Town Panchayats and 110 </a:t>
            </a:r>
            <a:r>
              <a:rPr lang="en-US" sz="2400" dirty="0" err="1" smtClean="0">
                <a:solidFill>
                  <a:schemeClr val="tx1"/>
                </a:solidFill>
                <a:latin typeface="Calibri" pitchFamily="34" charset="0"/>
              </a:rPr>
              <a:t>lpcd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for Corporations.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Only 57% of population in Corporation areas, 32% in Municipalities and 16% in Town Panchayats have access to treated sanitation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Although 70% of solid </a:t>
            </a:r>
            <a:r>
              <a:rPr lang="en-US" sz="2400" dirty="0">
                <a:latin typeface="Calibri" pitchFamily="34" charset="0"/>
              </a:rPr>
              <a:t>w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aste generated is collected, most local bodies do not have organized disposal facilities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 Less than 50% of the roads are provided with storm water drains</a:t>
            </a: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30580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Municipal Finance: Key facts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4419600" cy="4103866"/>
          </a:xfrm>
          <a:solidFill>
            <a:schemeClr val="bg2">
              <a:lumMod val="5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Municipals subsistence level institutions, headed by bureaucrats dependant on state for capital grants, usually tied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Majority of the debt from State raised on guarantees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Debt passed on to municipals but projects executed by parastatals – huge defaults –INR 5000 million  had to be written off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59282" y="762000"/>
            <a:ext cx="6533878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Pre- and Post- 1996</a:t>
            </a:r>
            <a:endParaRPr lang="en-IN" sz="32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1752600"/>
            <a:ext cx="4495800" cy="409342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For eight years </a:t>
            </a:r>
            <a:r>
              <a:rPr lang="en-US" sz="2000" dirty="0" smtClean="0"/>
              <a:t>(1988-96) </a:t>
            </a:r>
            <a:r>
              <a:rPr lang="en-US" sz="2000" dirty="0"/>
              <a:t>a Municipal Fund (MUDF) located in </a:t>
            </a:r>
            <a:r>
              <a:rPr lang="en-US" sz="2000" dirty="0" err="1" smtClean="0"/>
              <a:t>govt</a:t>
            </a:r>
            <a:r>
              <a:rPr lang="en-US" sz="2000" dirty="0" smtClean="0"/>
              <a:t> </a:t>
            </a:r>
            <a:r>
              <a:rPr lang="en-US" sz="2000" dirty="0"/>
              <a:t>lent to </a:t>
            </a:r>
            <a:r>
              <a:rPr lang="en-US" sz="2000" dirty="0" err="1" smtClean="0"/>
              <a:t>munis</a:t>
            </a:r>
            <a:r>
              <a:rPr lang="en-US" sz="2000" dirty="0" smtClean="0"/>
              <a:t> </a:t>
            </a:r>
            <a:r>
              <a:rPr lang="en-US" sz="2000" dirty="0"/>
              <a:t>based on principles of open access and clear lending </a:t>
            </a:r>
            <a:r>
              <a:rPr lang="en-US" sz="2000" dirty="0" smtClean="0"/>
              <a:t>criteria (INR </a:t>
            </a:r>
            <a:r>
              <a:rPr lang="en-US" sz="2000" dirty="0"/>
              <a:t>2000 </a:t>
            </a:r>
            <a:r>
              <a:rPr lang="en-US" sz="2000" dirty="0" smtClean="0"/>
              <a:t>m, </a:t>
            </a:r>
            <a:r>
              <a:rPr lang="en-US" sz="2000" dirty="0"/>
              <a:t>high repayment </a:t>
            </a:r>
            <a:r>
              <a:rPr lang="en-US" sz="2000" dirty="0" smtClean="0"/>
              <a:t>rates)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1996 </a:t>
            </a:r>
            <a:r>
              <a:rPr lang="en-US" sz="2000" dirty="0" err="1" smtClean="0"/>
              <a:t>Govt</a:t>
            </a:r>
            <a:r>
              <a:rPr lang="en-US" sz="2000" dirty="0" smtClean="0"/>
              <a:t> </a:t>
            </a:r>
            <a:r>
              <a:rPr lang="en-US" sz="2000" dirty="0"/>
              <a:t>introduced major </a:t>
            </a:r>
            <a:r>
              <a:rPr lang="en-US" sz="2000" dirty="0" smtClean="0"/>
              <a:t>reforms: </a:t>
            </a:r>
            <a:r>
              <a:rPr lang="en-US" sz="2000" dirty="0"/>
              <a:t>rational devolution, elections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MUDF restructured to a </a:t>
            </a:r>
            <a:r>
              <a:rPr lang="en-US" sz="2000" dirty="0"/>
              <a:t>corporate </a:t>
            </a:r>
            <a:r>
              <a:rPr lang="en-US" sz="2000" dirty="0" smtClean="0"/>
              <a:t>entity, TNUDF, </a:t>
            </a:r>
            <a:r>
              <a:rPr lang="en-US" sz="2000" dirty="0"/>
              <a:t>in partnership with three major </a:t>
            </a:r>
            <a:r>
              <a:rPr lang="en-US" sz="2000" dirty="0" smtClean="0"/>
              <a:t>FIs to lend </a:t>
            </a:r>
            <a:r>
              <a:rPr lang="en-US" sz="2000" dirty="0"/>
              <a:t>and </a:t>
            </a:r>
            <a:r>
              <a:rPr lang="en-US" sz="2000" dirty="0" smtClean="0"/>
              <a:t>raise </a:t>
            </a:r>
            <a:r>
              <a:rPr lang="en-US" sz="2000" dirty="0"/>
              <a:t>resources for municipal </a:t>
            </a:r>
            <a:r>
              <a:rPr lang="en-US" sz="2000" dirty="0" smtClean="0"/>
              <a:t>infrastructure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Outline</a:t>
            </a:r>
            <a:endParaRPr lang="en-IN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857250" indent="-857250">
              <a:lnSpc>
                <a:spcPct val="120000"/>
              </a:lnSpc>
              <a:buNone/>
            </a:pPr>
            <a:endParaRPr lang="en-US" sz="4400" dirty="0" smtClean="0"/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Context:  Country, State, City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b="1" dirty="0" smtClean="0"/>
              <a:t>Capital and Policies: TNUDF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Performance 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Assessment and Lessons</a:t>
            </a:r>
          </a:p>
          <a:p>
            <a:pPr marL="857250" indent="-857250">
              <a:lnSpc>
                <a:spcPct val="120000"/>
              </a:lnSpc>
              <a:buFont typeface="+mj-lt"/>
              <a:buAutoNum type="romanUcPeriod"/>
            </a:pP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II. Capital Structure and Policies</a:t>
            </a:r>
            <a:br>
              <a:rPr lang="en-US" b="1" dirty="0" smtClean="0"/>
            </a:br>
            <a:r>
              <a:rPr lang="en-US" b="1" dirty="0" smtClean="0">
                <a:solidFill>
                  <a:schemeClr val="accent2"/>
                </a:solidFill>
              </a:rPr>
              <a:t>TNUDF </a:t>
            </a:r>
            <a:endParaRPr lang="en-IN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Registered as a Trust under the Indian Trust Act – </a:t>
            </a:r>
            <a:r>
              <a:rPr lang="en-US" dirty="0" err="1" smtClean="0"/>
              <a:t>GoTN</a:t>
            </a:r>
            <a:r>
              <a:rPr lang="en-US" dirty="0" smtClean="0"/>
              <a:t> and 3 All India Financial Institutions – ICICI. HDFC, and IL &amp; FS (initially 65% </a:t>
            </a:r>
            <a:r>
              <a:rPr lang="en-US" dirty="0" err="1" smtClean="0"/>
              <a:t>GoTN</a:t>
            </a:r>
            <a:r>
              <a:rPr lang="en-US" dirty="0" smtClean="0"/>
              <a:t>, 35% FI’s)</a:t>
            </a:r>
          </a:p>
          <a:p>
            <a:r>
              <a:rPr lang="en-US" dirty="0" smtClean="0"/>
              <a:t>Managed by an Asset Management Company under the Indian Companies Act on basis of Performance Contract</a:t>
            </a:r>
          </a:p>
          <a:p>
            <a:r>
              <a:rPr lang="en-US" dirty="0" smtClean="0"/>
              <a:t>Complementary Grant Fund fully owned by GOTN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86800" cy="762000"/>
          </a:xfrm>
        </p:spPr>
        <p:txBody>
          <a:bodyPr/>
          <a:lstStyle/>
          <a:p>
            <a:r>
              <a:rPr lang="en-US" b="1" dirty="0">
                <a:effectLst/>
                <a:latin typeface="+mn-lt"/>
              </a:rPr>
              <a:t>Fund Objectives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114801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dirty="0" smtClean="0">
                <a:effectLst/>
                <a:latin typeface="Cambria" pitchFamily="18" charset="0"/>
              </a:rPr>
              <a:t>Finance </a:t>
            </a:r>
            <a:r>
              <a:rPr lang="en-US" sz="2400" dirty="0">
                <a:effectLst/>
                <a:latin typeface="Cambria" pitchFamily="18" charset="0"/>
              </a:rPr>
              <a:t>urban infrastructure </a:t>
            </a:r>
            <a:r>
              <a:rPr lang="en-US" sz="2400" dirty="0" smtClean="0">
                <a:effectLst/>
                <a:latin typeface="Cambria" pitchFamily="18" charset="0"/>
              </a:rPr>
              <a:t>with focus on environmental;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2400" dirty="0">
              <a:effectLst/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dirty="0">
                <a:effectLst/>
                <a:latin typeface="Cambria" pitchFamily="18" charset="0"/>
              </a:rPr>
              <a:t>Facilitate private sector participation in infrastructure through joint venture and public-private partnerships;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2400" dirty="0" smtClean="0">
              <a:effectLst/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dirty="0" smtClean="0">
                <a:effectLst/>
                <a:latin typeface="Cambria" pitchFamily="18" charset="0"/>
              </a:rPr>
              <a:t>Raise domestic finance for municipal investments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US" sz="24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US" sz="2400" dirty="0" smtClean="0">
                <a:effectLst/>
                <a:latin typeface="Cambria" pitchFamily="18" charset="0"/>
              </a:rPr>
              <a:t>Work with a Complementary Government owned Grant Fund that finances project development</a:t>
            </a:r>
            <a:endParaRPr lang="en-US" sz="2400" dirty="0">
              <a:effectLst/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Text Box 3"/>
          <p:cNvSpPr txBox="1">
            <a:spLocks noChangeArrowheads="1"/>
          </p:cNvSpPr>
          <p:nvPr/>
        </p:nvSpPr>
        <p:spPr bwMode="auto">
          <a:xfrm>
            <a:off x="0" y="1219200"/>
            <a:ext cx="8686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5760" lvl="1" indent="-347663" algn="just">
              <a:spcBef>
                <a:spcPts val="600"/>
              </a:spcBef>
            </a:pPr>
            <a:r>
              <a:rPr lang="en-US" sz="2400" dirty="0" smtClean="0">
                <a:solidFill>
                  <a:schemeClr val="tx1"/>
                </a:solidFill>
                <a:effectLst/>
                <a:latin typeface="+mn-lt"/>
              </a:rPr>
              <a:t>     One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+mn-lt"/>
              </a:rPr>
              <a:t>, assets 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such as stand alone commercial complexes and office space which rarely recover debt service from rentals are not worth investing in and do not constitute infrastructure in any real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+mn-lt"/>
              </a:rPr>
              <a:t>sense.</a:t>
            </a:r>
          </a:p>
          <a:p>
            <a:pPr marL="365760" lvl="1" indent="-347663" algn="just">
              <a:spcBef>
                <a:spcPts val="600"/>
              </a:spcBef>
            </a:pPr>
            <a:endParaRPr lang="en-US" sz="2400" dirty="0" smtClean="0">
              <a:solidFill>
                <a:schemeClr val="tx1"/>
              </a:solidFill>
              <a:effectLst/>
              <a:latin typeface="+mn-lt"/>
            </a:endParaRPr>
          </a:p>
          <a:p>
            <a:pPr marL="365760" lvl="1" indent="-347663" algn="just">
              <a:spcBef>
                <a:spcPts val="600"/>
              </a:spcBef>
            </a:pPr>
            <a:r>
              <a:rPr lang="en-US" sz="2400" dirty="0" smtClean="0">
                <a:solidFill>
                  <a:schemeClr val="tx1"/>
                </a:solidFill>
                <a:effectLst/>
                <a:latin typeface="+mn-lt"/>
              </a:rPr>
              <a:t>     Two, environmental 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infrastructure namely water supply, sanitation and solid waste need a mixture of debt and grant financing and should attempt to recover appropriate user 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+mn-lt"/>
              </a:rPr>
              <a:t>charges</a:t>
            </a:r>
          </a:p>
          <a:p>
            <a:pPr marL="365760" lvl="1" indent="-347663" algn="just">
              <a:spcBef>
                <a:spcPts val="600"/>
              </a:spcBef>
            </a:pPr>
            <a:endParaRPr lang="en-US" sz="2400" dirty="0" smtClean="0">
              <a:solidFill>
                <a:schemeClr val="tx1"/>
              </a:solidFill>
              <a:effectLst/>
              <a:latin typeface="+mn-lt"/>
            </a:endParaRPr>
          </a:p>
          <a:p>
            <a:pPr marL="365760" lvl="1" indent="-347663" algn="just">
              <a:spcBef>
                <a:spcPts val="600"/>
              </a:spcBef>
            </a:pPr>
            <a:r>
              <a:rPr lang="en-US" sz="2400" dirty="0" smtClean="0">
                <a:solidFill>
                  <a:schemeClr val="tx1"/>
                </a:solidFill>
                <a:effectLst/>
                <a:latin typeface="+mn-lt"/>
              </a:rPr>
              <a:t>     Three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</a:rPr>
              <a:t>other municipal infrastructure such as internal roads, parks, crematoriums etc would have to rely solely on general revenues to service debt. </a:t>
            </a: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609600" y="381000"/>
            <a:ext cx="7923213" cy="66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3045" tIns="41523" rIns="83045" bIns="41523">
            <a:spAutoFit/>
          </a:bodyPr>
          <a:lstStyle/>
          <a:p>
            <a:pPr marL="609600" indent="-609600" algn="ctr" defTabSz="830263">
              <a:spcBef>
                <a:spcPct val="5000"/>
              </a:spcBef>
            </a:pPr>
            <a:r>
              <a:rPr lang="en-US" sz="3800" dirty="0" smtClean="0"/>
              <a:t>TNUDF- </a:t>
            </a:r>
            <a:r>
              <a:rPr lang="en-US" sz="3800" dirty="0" smtClean="0"/>
              <a:t>Asset Types</a:t>
            </a:r>
            <a:endParaRPr lang="en-US" sz="3800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1065</Words>
  <Application>Microsoft Office PowerPoint</Application>
  <PresentationFormat>On-screen Show (4:3)</PresentationFormat>
  <Paragraphs>224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Document</vt:lpstr>
      <vt:lpstr>Linking Cities With Domestic Markets:   The Tamil Nadu Experience</vt:lpstr>
      <vt:lpstr>Outline</vt:lpstr>
      <vt:lpstr>I. Context: Country, State, City</vt:lpstr>
      <vt:lpstr> Urban Quality of Life</vt:lpstr>
      <vt:lpstr>Municipal Finance: Key facts</vt:lpstr>
      <vt:lpstr>Outline</vt:lpstr>
      <vt:lpstr>II. Capital Structure and Policies TNUDF </vt:lpstr>
      <vt:lpstr>Fund Objectives</vt:lpstr>
      <vt:lpstr>Slide 9</vt:lpstr>
      <vt:lpstr>Eligible borrowers and sectors</vt:lpstr>
      <vt:lpstr>Lending policies and procedures</vt:lpstr>
      <vt:lpstr>Eligibility Criteria</vt:lpstr>
      <vt:lpstr>Security and Provisioning</vt:lpstr>
      <vt:lpstr>Outline</vt:lpstr>
      <vt:lpstr>III. Performance Lending and Resources</vt:lpstr>
      <vt:lpstr>Systemic access to market finance for small and medium cities</vt:lpstr>
      <vt:lpstr>The Pooled Bond</vt:lpstr>
      <vt:lpstr>The Cities and the investments</vt:lpstr>
      <vt:lpstr>The Investors</vt:lpstr>
      <vt:lpstr>Beginnings of a new market…</vt:lpstr>
      <vt:lpstr>Outline</vt:lpstr>
      <vt:lpstr>IV.  Assessment and Lessons Enabling Factors</vt:lpstr>
      <vt:lpstr>Lessons and an Agenda?</vt:lpstr>
      <vt:lpstr>Slide 24</vt:lpstr>
      <vt:lpstr>Slide 25</vt:lpstr>
    </vt:vector>
  </TitlesOfParts>
  <Company>Asian Development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TNUDF</dc:title>
  <dc:creator>Rajivan</dc:creator>
  <cp:lastModifiedBy>Hi</cp:lastModifiedBy>
  <cp:revision>32</cp:revision>
  <cp:lastPrinted>2014-04-29T09:17:39Z</cp:lastPrinted>
  <dcterms:created xsi:type="dcterms:W3CDTF">2014-04-01T05:52:19Z</dcterms:created>
  <dcterms:modified xsi:type="dcterms:W3CDTF">2016-11-02T17:19:05Z</dcterms:modified>
</cp:coreProperties>
</file>